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0C1A8C-9543-8F93-95F7-579C35C42DC6}" v="297" dt="2024-04-28T21:19:42.652"/>
    <p1510:client id="{969D2BC6-B045-3717-41F1-B2752C1899AB}" v="3" dt="2024-04-28T21:28:10.3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April 28,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52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April 28,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0235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April 28,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6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April 28,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April 28,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00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April 28,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36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April 28,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7372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April 28,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571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April 28,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075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April 28,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17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April 28,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86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April 28, 2024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3590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rsonas debatiendo ">
            <a:extLst>
              <a:ext uri="{FF2B5EF4-FFF2-40B4-BE49-F238E27FC236}">
                <a16:creationId xmlns:a16="http://schemas.microsoft.com/office/drawing/2014/main" id="{C96D7826-1B59-EFD8-A052-8831BF6FAD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792EE87-4150-454F-8312-283882EFB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2"/>
            <a:ext cx="12191999" cy="4934490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40784"/>
                </a:srgbClr>
              </a:gs>
              <a:gs pos="80000">
                <a:srgbClr val="000000">
                  <a:alpha val="28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97040" y="1122362"/>
            <a:ext cx="8376514" cy="2494295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Investigación de las Generaciones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029803" y="3772789"/>
            <a:ext cx="6141493" cy="121547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Formación y Orientación Laboral</a:t>
            </a: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A21D066-7EC1-44B4-8CF9-85511FDFC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-1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6C2F2D6-F636-46AD-BCD9-994702A00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EF693875-948C-4D9B-AE6F-8F6894277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8CF630E-BC57-4786-8B1F-C22C04E8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114200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552103-BA4F-9902-128A-A1C89B937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6967181" cy="1216024"/>
          </a:xfrm>
        </p:spPr>
        <p:txBody>
          <a:bodyPr>
            <a:normAutofit/>
          </a:bodyPr>
          <a:lstStyle/>
          <a:p>
            <a:r>
              <a:rPr lang="es-ES">
                <a:latin typeface="Arial Nova"/>
                <a:ea typeface="+mj-lt"/>
                <a:cs typeface="+mj-lt"/>
              </a:rPr>
              <a:t>GENERACIÓN SILENCIOSA (1928-1945)</a:t>
            </a:r>
            <a:endParaRPr lang="es-ES">
              <a:latin typeface="Arial Nova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D2E363-4B4E-E869-5494-E646AD681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147356"/>
            <a:ext cx="6967181" cy="410702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s-ES">
                <a:ea typeface="Batang"/>
              </a:rPr>
              <a:t> </a:t>
            </a:r>
            <a:r>
              <a:rPr lang="es-ES">
                <a:ea typeface="+mn-lt"/>
                <a:cs typeface="+mn-lt"/>
              </a:rPr>
              <a:t>¿Cómo era el ambiente laboral durante su juventud?</a:t>
            </a:r>
            <a:endParaRPr lang="es-ES"/>
          </a:p>
          <a:p>
            <a:pPr>
              <a:lnSpc>
                <a:spcPct val="90000"/>
              </a:lnSpc>
            </a:pPr>
            <a:r>
              <a:rPr lang="es-ES">
                <a:ea typeface="+mn-lt"/>
                <a:cs typeface="+mn-lt"/>
              </a:rPr>
              <a:t> ¿Qué tipo de trabajos eran comunes en su época?</a:t>
            </a:r>
            <a:endParaRPr lang="es-ES"/>
          </a:p>
          <a:p>
            <a:pPr>
              <a:lnSpc>
                <a:spcPct val="90000"/>
              </a:lnSpc>
            </a:pPr>
            <a:r>
              <a:rPr lang="es-ES">
                <a:ea typeface="+mn-lt"/>
                <a:cs typeface="+mn-lt"/>
              </a:rPr>
              <a:t> ¿Había algún tipo de discriminación en el trabajo basada en género, raza o clase social?</a:t>
            </a:r>
            <a:endParaRPr lang="es-ES"/>
          </a:p>
          <a:p>
            <a:pPr>
              <a:lnSpc>
                <a:spcPct val="90000"/>
              </a:lnSpc>
            </a:pPr>
            <a:r>
              <a:rPr lang="es-ES">
                <a:ea typeface="+mn-lt"/>
                <a:cs typeface="+mn-lt"/>
              </a:rPr>
              <a:t>¿Qué cambios importantes en el ámbito laboral recuerdan durante su vida laboral?</a:t>
            </a:r>
            <a:endParaRPr lang="es-ES"/>
          </a:p>
          <a:p>
            <a:pPr>
              <a:lnSpc>
                <a:spcPct val="90000"/>
              </a:lnSpc>
            </a:pPr>
            <a:r>
              <a:rPr lang="es-ES">
                <a:ea typeface="+mn-lt"/>
                <a:cs typeface="+mn-lt"/>
              </a:rPr>
              <a:t>¿Cómo percibían los derechos laborales en su juventud?</a:t>
            </a:r>
            <a:endParaRPr lang="es-ES">
              <a:cs typeface="+mn-lt"/>
            </a:endParaRPr>
          </a:p>
          <a:p>
            <a:pPr>
              <a:lnSpc>
                <a:spcPct val="90000"/>
              </a:lnSpc>
            </a:pPr>
            <a:r>
              <a:rPr lang="es-ES">
                <a:ea typeface="+mn-lt"/>
                <a:cs typeface="+mn-lt"/>
              </a:rPr>
              <a:t>¿Cómo describirían el ambiente laboral en su época comparado con el actual?</a:t>
            </a:r>
          </a:p>
          <a:p>
            <a:pPr>
              <a:lnSpc>
                <a:spcPct val="90000"/>
              </a:lnSpc>
            </a:pPr>
            <a:r>
              <a:rPr lang="es-ES">
                <a:ea typeface="+mn-lt"/>
                <a:cs typeface="+mn-lt"/>
              </a:rPr>
              <a:t>¿Han experimentado o presenciado discriminación en el trabajo en algún momento de sus vidas?</a:t>
            </a:r>
            <a:endParaRPr lang="es-ES"/>
          </a:p>
          <a:p>
            <a:pPr>
              <a:lnSpc>
                <a:spcPct val="90000"/>
              </a:lnSpc>
            </a:pPr>
            <a:endParaRPr lang="es-ES"/>
          </a:p>
        </p:txBody>
      </p:sp>
      <p:pic>
        <p:nvPicPr>
          <p:cNvPr id="5" name="Picture 4" descr="Biblioteca pública desenfocada abstracta con estanterías">
            <a:extLst>
              <a:ext uri="{FF2B5EF4-FFF2-40B4-BE49-F238E27FC236}">
                <a16:creationId xmlns:a16="http://schemas.microsoft.com/office/drawing/2014/main" id="{B210D4B0-904C-4242-D3EF-038443AAEB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52" r="40584" b="-1"/>
          <a:stretch/>
        </p:blipFill>
        <p:spPr>
          <a:xfrm>
            <a:off x="7968222" y="2"/>
            <a:ext cx="4223778" cy="6865951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pic>
        <p:nvPicPr>
          <p:cNvPr id="4" name="Audio de WhatsApp 2024-04-28 a las 21.07.37_31d93af7.dat">
            <a:hlinkClick r:id="" action="ppaction://media"/>
            <a:extLst>
              <a:ext uri="{FF2B5EF4-FFF2-40B4-BE49-F238E27FC236}">
                <a16:creationId xmlns:a16="http://schemas.microsoft.com/office/drawing/2014/main" id="{95FB6618-FDFC-1F59-FC3F-B84E35DD62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4304" y="30638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6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331648" cy="1978172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36649" y="488969"/>
                  <a:pt x="9316893" y="491390"/>
                </a:cubicBezTo>
                <a:cubicBezTo>
                  <a:pt x="9298834" y="504511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79948" y="576062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407128" y="961344"/>
                </a:lnTo>
                <a:lnTo>
                  <a:pt x="8380548" y="987916"/>
                </a:lnTo>
                <a:lnTo>
                  <a:pt x="8379462" y="987106"/>
                </a:lnTo>
                <a:cubicBezTo>
                  <a:pt x="8376507" y="985864"/>
                  <a:pt x="8373362" y="986042"/>
                  <a:pt x="8369725" y="989186"/>
                </a:cubicBezTo>
                <a:cubicBezTo>
                  <a:pt x="8357221" y="990792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72124" y="1029408"/>
                  <a:pt x="8269666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43525" y="1179064"/>
                </a:lnTo>
                <a:lnTo>
                  <a:pt x="7685942" y="1233723"/>
                </a:lnTo>
                <a:lnTo>
                  <a:pt x="7586920" y="1261888"/>
                </a:lnTo>
                <a:cubicBezTo>
                  <a:pt x="7556723" y="1298911"/>
                  <a:pt x="7489186" y="1249860"/>
                  <a:pt x="7486100" y="1292563"/>
                </a:cubicBezTo>
                <a:cubicBezTo>
                  <a:pt x="7454875" y="1308356"/>
                  <a:pt x="7449202" y="1300366"/>
                  <a:pt x="7407190" y="1314737"/>
                </a:cubicBezTo>
                <a:cubicBezTo>
                  <a:pt x="7368386" y="1364011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23400" y="1671703"/>
                  <a:pt x="5529437" y="1636968"/>
                </a:cubicBezTo>
                <a:cubicBezTo>
                  <a:pt x="5500069" y="1636638"/>
                  <a:pt x="5481558" y="1636672"/>
                  <a:pt x="5440853" y="1657958"/>
                </a:cubicBezTo>
                <a:cubicBezTo>
                  <a:pt x="5340428" y="1673293"/>
                  <a:pt x="5074771" y="1739921"/>
                  <a:pt x="4945936" y="1713743"/>
                </a:cubicBezTo>
                <a:cubicBezTo>
                  <a:pt x="4914142" y="1717597"/>
                  <a:pt x="4837317" y="1726609"/>
                  <a:pt x="4818446" y="1726895"/>
                </a:cubicBezTo>
                <a:lnTo>
                  <a:pt x="4813657" y="1730706"/>
                </a:lnTo>
                <a:lnTo>
                  <a:pt x="4759058" y="1766533"/>
                </a:lnTo>
                <a:cubicBezTo>
                  <a:pt x="4747481" y="1770744"/>
                  <a:pt x="4734604" y="1772921"/>
                  <a:pt x="4719749" y="1771811"/>
                </a:cubicBezTo>
                <a:cubicBezTo>
                  <a:pt x="4667035" y="1745585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12575" y="1805339"/>
                  <a:pt x="4320575" y="1832722"/>
                </a:cubicBezTo>
                <a:cubicBezTo>
                  <a:pt x="4282030" y="1809397"/>
                  <a:pt x="4252210" y="1859755"/>
                  <a:pt x="4220200" y="1873173"/>
                </a:cubicBezTo>
                <a:cubicBezTo>
                  <a:pt x="4189784" y="1872580"/>
                  <a:pt x="4175475" y="1885756"/>
                  <a:pt x="4105361" y="1894711"/>
                </a:cubicBezTo>
                <a:cubicBezTo>
                  <a:pt x="4071894" y="1867524"/>
                  <a:pt x="4035294" y="1916372"/>
                  <a:pt x="3973223" y="1881015"/>
                </a:cubicBezTo>
                <a:cubicBezTo>
                  <a:pt x="3971330" y="1884974"/>
                  <a:pt x="3952843" y="1881390"/>
                  <a:pt x="3900992" y="1880603"/>
                </a:cubicBezTo>
                <a:cubicBezTo>
                  <a:pt x="3849141" y="1879815"/>
                  <a:pt x="3740259" y="1879432"/>
                  <a:pt x="3662119" y="1876289"/>
                </a:cubicBezTo>
                <a:cubicBezTo>
                  <a:pt x="3573420" y="1876991"/>
                  <a:pt x="3613412" y="1915150"/>
                  <a:pt x="3496919" y="1873180"/>
                </a:cubicBezTo>
                <a:cubicBezTo>
                  <a:pt x="3488062" y="1895719"/>
                  <a:pt x="3474293" y="1897950"/>
                  <a:pt x="3449433" y="1889681"/>
                </a:cubicBezTo>
                <a:cubicBezTo>
                  <a:pt x="3406553" y="1891629"/>
                  <a:pt x="3417350" y="1945453"/>
                  <a:pt x="3369766" y="1916653"/>
                </a:cubicBezTo>
                <a:cubicBezTo>
                  <a:pt x="3338805" y="1929531"/>
                  <a:pt x="3310151" y="1915620"/>
                  <a:pt x="3290336" y="1925039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57504" y="1957276"/>
                </a:lnTo>
                <a:lnTo>
                  <a:pt x="3115176" y="1943459"/>
                </a:lnTo>
                <a:cubicBezTo>
                  <a:pt x="3095397" y="1937281"/>
                  <a:pt x="3080878" y="1929976"/>
                  <a:pt x="3038835" y="1920210"/>
                </a:cubicBezTo>
                <a:cubicBezTo>
                  <a:pt x="3011900" y="1947086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1037" y="1967486"/>
                  <a:pt x="2001803" y="1954594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391573" y="1790862"/>
                  <a:pt x="1332568" y="1793149"/>
                </a:cubicBezTo>
                <a:cubicBezTo>
                  <a:pt x="1236287" y="1833446"/>
                  <a:pt x="1335185" y="1756546"/>
                  <a:pt x="1186881" y="1768613"/>
                </a:cubicBezTo>
                <a:cubicBezTo>
                  <a:pt x="1178443" y="1775469"/>
                  <a:pt x="1160576" y="1767918"/>
                  <a:pt x="1162595" y="1758337"/>
                </a:cubicBezTo>
                <a:cubicBezTo>
                  <a:pt x="1153167" y="1761117"/>
                  <a:pt x="1130472" y="1779083"/>
                  <a:pt x="1128523" y="1763621"/>
                </a:cubicBezTo>
                <a:cubicBezTo>
                  <a:pt x="1081415" y="1760756"/>
                  <a:pt x="1034361" y="1768718"/>
                  <a:pt x="991903" y="1786741"/>
                </a:cubicBezTo>
                <a:cubicBezTo>
                  <a:pt x="966383" y="1781126"/>
                  <a:pt x="949501" y="1831241"/>
                  <a:pt x="883960" y="1822386"/>
                </a:cubicBezTo>
                <a:cubicBezTo>
                  <a:pt x="831931" y="1790865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E04A5C-853E-D5CA-9F2D-297807C5C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es-ES">
                <a:latin typeface="Segoe UI"/>
                <a:cs typeface="Segoe UI"/>
              </a:rPr>
              <a:t>GENERACIÓN BABY BOOMER (1946-1968)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5E5BDC-299E-9ADE-44F9-914D96444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296161"/>
            <a:ext cx="4788505" cy="384601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1600">
                <a:ea typeface="+mn-lt"/>
                <a:cs typeface="+mn-lt"/>
              </a:rPr>
              <a:t>¿Cómo era la situación económica y laboral al momento de ingresar al mercado laboral?</a:t>
            </a:r>
            <a:endParaRPr lang="es-ES" sz="1600"/>
          </a:p>
          <a:p>
            <a:pPr>
              <a:lnSpc>
                <a:spcPct val="90000"/>
              </a:lnSpc>
            </a:pPr>
            <a:r>
              <a:rPr lang="es-ES" sz="1600">
                <a:ea typeface="+mn-lt"/>
                <a:cs typeface="+mn-lt"/>
              </a:rPr>
              <a:t>¿Qué tipo de expectativas tenían sobre su carrera profesional?</a:t>
            </a:r>
            <a:endParaRPr lang="es-ES" sz="1600"/>
          </a:p>
          <a:p>
            <a:pPr>
              <a:lnSpc>
                <a:spcPct val="90000"/>
              </a:lnSpc>
            </a:pPr>
            <a:r>
              <a:rPr lang="es-ES" sz="1600" dirty="0">
                <a:ea typeface="+mn-lt"/>
                <a:cs typeface="+mn-lt"/>
              </a:rPr>
              <a:t>¿Qué desafíos enfrentaron en su vida laboral y cómo los superaron?</a:t>
            </a:r>
            <a:endParaRPr lang="es-ES" sz="1600" dirty="0"/>
          </a:p>
          <a:p>
            <a:pPr>
              <a:lnSpc>
                <a:spcPct val="90000"/>
              </a:lnSpc>
            </a:pPr>
            <a:r>
              <a:rPr lang="es-ES" sz="1600">
                <a:ea typeface="+mn-lt"/>
                <a:cs typeface="+mn-lt"/>
              </a:rPr>
              <a:t>¿Qué diferencias encuentran entre su generación y las generaciones posteriores en términos de trabajo y empleo?</a:t>
            </a:r>
            <a:endParaRPr lang="es-ES" sz="1600"/>
          </a:p>
          <a:p>
            <a:pPr>
              <a:lnSpc>
                <a:spcPct val="90000"/>
              </a:lnSpc>
            </a:pPr>
            <a:r>
              <a:rPr lang="es-ES" sz="1600">
                <a:ea typeface="+mn-lt"/>
                <a:cs typeface="+mn-lt"/>
              </a:rPr>
              <a:t>¿Cómo describirían el ambiente laboral en su época comparado con el actual?</a:t>
            </a:r>
            <a:endParaRPr lang="es-ES" sz="1600"/>
          </a:p>
          <a:p>
            <a:pPr>
              <a:lnSpc>
                <a:spcPct val="90000"/>
              </a:lnSpc>
            </a:pPr>
            <a:r>
              <a:rPr lang="es-ES" sz="1600">
                <a:ea typeface="+mn-lt"/>
                <a:cs typeface="+mn-lt"/>
              </a:rPr>
              <a:t>¿Han experimentado o presenciado discriminación en el trabajo en algún momento de sus vidas?</a:t>
            </a:r>
            <a:endParaRPr lang="es-ES" sz="1600"/>
          </a:p>
          <a:p>
            <a:pPr>
              <a:lnSpc>
                <a:spcPct val="90000"/>
              </a:lnSpc>
            </a:pPr>
            <a:endParaRPr lang="es-ES" sz="1600"/>
          </a:p>
          <a:p>
            <a:pPr>
              <a:lnSpc>
                <a:spcPct val="90000"/>
              </a:lnSpc>
            </a:pPr>
            <a:endParaRPr lang="es-ES" sz="1600"/>
          </a:p>
          <a:p>
            <a:pPr>
              <a:lnSpc>
                <a:spcPct val="90000"/>
              </a:lnSpc>
            </a:pPr>
            <a:endParaRPr lang="es-ES" sz="1600"/>
          </a:p>
        </p:txBody>
      </p:sp>
      <p:pic>
        <p:nvPicPr>
          <p:cNvPr id="4" name="Imagen 3" descr="Baby boomers para pegatinas | Diseños únicos | Spreadshirt">
            <a:extLst>
              <a:ext uri="{FF2B5EF4-FFF2-40B4-BE49-F238E27FC236}">
                <a16:creationId xmlns:a16="http://schemas.microsoft.com/office/drawing/2014/main" id="{399135F3-CE1A-B36F-C6EE-6CC556554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673" y="1978172"/>
            <a:ext cx="3846011" cy="3846011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4E267B-3F5A-4357-9E7F-C5FBE5D3B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0426" y="5902730"/>
            <a:ext cx="5741575" cy="955271"/>
          </a:xfrm>
          <a:custGeom>
            <a:avLst/>
            <a:gdLst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3959588 w 5741575"/>
              <a:gd name="connsiteY74" fmla="*/ 239195 h 955271"/>
              <a:gd name="connsiteX75" fmla="*/ 4114838 w 5741575"/>
              <a:gd name="connsiteY75" fmla="*/ 238165 h 955271"/>
              <a:gd name="connsiteX76" fmla="*/ 4271023 w 5741575"/>
              <a:gd name="connsiteY76" fmla="*/ 241959 h 955271"/>
              <a:gd name="connsiteX77" fmla="*/ 4367397 w 5741575"/>
              <a:gd name="connsiteY77" fmla="*/ 271442 h 955271"/>
              <a:gd name="connsiteX78" fmla="*/ 4495366 w 5741575"/>
              <a:gd name="connsiteY78" fmla="*/ 271618 h 955271"/>
              <a:gd name="connsiteX79" fmla="*/ 4517347 w 5741575"/>
              <a:gd name="connsiteY79" fmla="*/ 275639 h 955271"/>
              <a:gd name="connsiteX80" fmla="*/ 4546116 w 5741575"/>
              <a:gd name="connsiteY80" fmla="*/ 268568 h 955271"/>
              <a:gd name="connsiteX81" fmla="*/ 4661259 w 5741575"/>
              <a:gd name="connsiteY81" fmla="*/ 238966 h 955271"/>
              <a:gd name="connsiteX82" fmla="*/ 4750403 w 5741575"/>
              <a:gd name="connsiteY82" fmla="*/ 204364 h 955271"/>
              <a:gd name="connsiteX83" fmla="*/ 4867614 w 5741575"/>
              <a:gd name="connsiteY83" fmla="*/ 208668 h 955271"/>
              <a:gd name="connsiteX84" fmla="*/ 4937036 w 5741575"/>
              <a:gd name="connsiteY84" fmla="*/ 195446 h 955271"/>
              <a:gd name="connsiteX85" fmla="*/ 5047626 w 5741575"/>
              <a:gd name="connsiteY85" fmla="*/ 149604 h 955271"/>
              <a:gd name="connsiteX86" fmla="*/ 5200247 w 5741575"/>
              <a:gd name="connsiteY86" fmla="*/ 142695 h 955271"/>
              <a:gd name="connsiteX87" fmla="*/ 5235691 w 5741575"/>
              <a:gd name="connsiteY87" fmla="*/ 173330 h 955271"/>
              <a:gd name="connsiteX88" fmla="*/ 5280133 w 5741575"/>
              <a:gd name="connsiteY88" fmla="*/ 189342 h 955271"/>
              <a:gd name="connsiteX89" fmla="*/ 5291963 w 5741575"/>
              <a:gd name="connsiteY89" fmla="*/ 139446 h 955271"/>
              <a:gd name="connsiteX90" fmla="*/ 5418472 w 5741575"/>
              <a:gd name="connsiteY90" fmla="*/ 89163 h 955271"/>
              <a:gd name="connsiteX91" fmla="*/ 5482354 w 5741575"/>
              <a:gd name="connsiteY91" fmla="*/ 69470 h 955271"/>
              <a:gd name="connsiteX92" fmla="*/ 5583280 w 5741575"/>
              <a:gd name="connsiteY92" fmla="*/ 49787 h 955271"/>
              <a:gd name="connsiteX93" fmla="*/ 5613766 w 5741575"/>
              <a:gd name="connsiteY93" fmla="*/ 41855 h 955271"/>
              <a:gd name="connsiteX94" fmla="*/ 5684952 w 5741575"/>
              <a:gd name="connsiteY94" fmla="*/ 26088 h 95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741575" h="955271">
                <a:moveTo>
                  <a:pt x="5741575" y="0"/>
                </a:moveTo>
                <a:lnTo>
                  <a:pt x="5741575" y="955271"/>
                </a:lnTo>
                <a:lnTo>
                  <a:pt x="0" y="955271"/>
                </a:lnTo>
                <a:lnTo>
                  <a:pt x="8558" y="953971"/>
                </a:lnTo>
                <a:lnTo>
                  <a:pt x="16894" y="953847"/>
                </a:lnTo>
                <a:cubicBezTo>
                  <a:pt x="22474" y="953361"/>
                  <a:pt x="25973" y="952524"/>
                  <a:pt x="28156" y="951374"/>
                </a:cubicBezTo>
                <a:cubicBezTo>
                  <a:pt x="28201" y="951240"/>
                  <a:pt x="28247" y="951105"/>
                  <a:pt x="28293" y="950971"/>
                </a:cubicBezTo>
                <a:lnTo>
                  <a:pt x="39115" y="949326"/>
                </a:lnTo>
                <a:cubicBezTo>
                  <a:pt x="57701" y="947335"/>
                  <a:pt x="76089" y="946141"/>
                  <a:pt x="93851" y="945611"/>
                </a:cubicBezTo>
                <a:cubicBezTo>
                  <a:pt x="99905" y="923404"/>
                  <a:pt x="170209" y="932855"/>
                  <a:pt x="148657" y="898134"/>
                </a:cubicBezTo>
                <a:cubicBezTo>
                  <a:pt x="172173" y="896348"/>
                  <a:pt x="191809" y="908449"/>
                  <a:pt x="174554" y="886351"/>
                </a:cubicBezTo>
                <a:cubicBezTo>
                  <a:pt x="182014" y="885083"/>
                  <a:pt x="185699" y="882087"/>
                  <a:pt x="187633" y="878226"/>
                </a:cubicBezTo>
                <a:cubicBezTo>
                  <a:pt x="187742" y="877663"/>
                  <a:pt x="187852" y="877101"/>
                  <a:pt x="187961" y="876538"/>
                </a:cubicBezTo>
                <a:lnTo>
                  <a:pt x="240501" y="873150"/>
                </a:lnTo>
                <a:lnTo>
                  <a:pt x="246345" y="869942"/>
                </a:lnTo>
                <a:lnTo>
                  <a:pt x="282041" y="871263"/>
                </a:lnTo>
                <a:lnTo>
                  <a:pt x="299711" y="870064"/>
                </a:lnTo>
                <a:lnTo>
                  <a:pt x="306299" y="873609"/>
                </a:lnTo>
                <a:cubicBezTo>
                  <a:pt x="312531" y="875279"/>
                  <a:pt x="320316" y="874896"/>
                  <a:pt x="331571" y="869866"/>
                </a:cubicBezTo>
                <a:lnTo>
                  <a:pt x="333872" y="867971"/>
                </a:lnTo>
                <a:lnTo>
                  <a:pt x="356953" y="870334"/>
                </a:lnTo>
                <a:cubicBezTo>
                  <a:pt x="364772" y="872042"/>
                  <a:pt x="372199" y="874762"/>
                  <a:pt x="379005" y="878900"/>
                </a:cubicBezTo>
                <a:cubicBezTo>
                  <a:pt x="436788" y="836391"/>
                  <a:pt x="512367" y="847456"/>
                  <a:pt x="585428" y="826440"/>
                </a:cubicBezTo>
                <a:cubicBezTo>
                  <a:pt x="600236" y="776571"/>
                  <a:pt x="751447" y="800939"/>
                  <a:pt x="787156" y="838447"/>
                </a:cubicBezTo>
                <a:cubicBezTo>
                  <a:pt x="767750" y="789794"/>
                  <a:pt x="977582" y="857915"/>
                  <a:pt x="898586" y="808502"/>
                </a:cubicBezTo>
                <a:cubicBezTo>
                  <a:pt x="926099" y="807167"/>
                  <a:pt x="944922" y="782490"/>
                  <a:pt x="924063" y="770210"/>
                </a:cubicBezTo>
                <a:cubicBezTo>
                  <a:pt x="1015917" y="786259"/>
                  <a:pt x="1117953" y="728408"/>
                  <a:pt x="1212574" y="724238"/>
                </a:cubicBezTo>
                <a:cubicBezTo>
                  <a:pt x="1245879" y="677520"/>
                  <a:pt x="1233543" y="716744"/>
                  <a:pt x="1280768" y="699122"/>
                </a:cubicBezTo>
                <a:cubicBezTo>
                  <a:pt x="1280824" y="735474"/>
                  <a:pt x="1333787" y="667235"/>
                  <a:pt x="1352027" y="704323"/>
                </a:cubicBezTo>
                <a:cubicBezTo>
                  <a:pt x="1360044" y="699941"/>
                  <a:pt x="1367234" y="694526"/>
                  <a:pt x="1374314" y="688815"/>
                </a:cubicBezTo>
                <a:lnTo>
                  <a:pt x="1378034" y="685842"/>
                </a:lnTo>
                <a:lnTo>
                  <a:pt x="1395604" y="680460"/>
                </a:lnTo>
                <a:lnTo>
                  <a:pt x="1397206" y="670793"/>
                </a:lnTo>
                <a:lnTo>
                  <a:pt x="1421250" y="656855"/>
                </a:lnTo>
                <a:cubicBezTo>
                  <a:pt x="1430770" y="652893"/>
                  <a:pt x="1441623" y="650105"/>
                  <a:pt x="1454524" y="649224"/>
                </a:cubicBezTo>
                <a:cubicBezTo>
                  <a:pt x="1502655" y="660482"/>
                  <a:pt x="1556151" y="606226"/>
                  <a:pt x="1616217" y="622107"/>
                </a:cubicBezTo>
                <a:cubicBezTo>
                  <a:pt x="1637755" y="624837"/>
                  <a:pt x="1701030" y="614257"/>
                  <a:pt x="1710928" y="600666"/>
                </a:cubicBezTo>
                <a:cubicBezTo>
                  <a:pt x="1723693" y="596072"/>
                  <a:pt x="1739861" y="597834"/>
                  <a:pt x="1743718" y="584327"/>
                </a:cubicBezTo>
                <a:cubicBezTo>
                  <a:pt x="1751098" y="567647"/>
                  <a:pt x="1801421" y="583831"/>
                  <a:pt x="1791651" y="567019"/>
                </a:cubicBezTo>
                <a:cubicBezTo>
                  <a:pt x="1827282" y="577929"/>
                  <a:pt x="1847642" y="542228"/>
                  <a:pt x="1873778" y="530130"/>
                </a:cubicBezTo>
                <a:cubicBezTo>
                  <a:pt x="1902425" y="541995"/>
                  <a:pt x="1929013" y="504913"/>
                  <a:pt x="1988411" y="491599"/>
                </a:cubicBezTo>
                <a:cubicBezTo>
                  <a:pt x="2020077" y="505546"/>
                  <a:pt x="2028363" y="482381"/>
                  <a:pt x="2085507" y="498527"/>
                </a:cubicBezTo>
                <a:cubicBezTo>
                  <a:pt x="2086719" y="495769"/>
                  <a:pt x="2088490" y="493104"/>
                  <a:pt x="2090767" y="490616"/>
                </a:cubicBezTo>
                <a:cubicBezTo>
                  <a:pt x="2103992" y="476161"/>
                  <a:pt x="2131025" y="470659"/>
                  <a:pt x="2151143" y="478332"/>
                </a:cubicBezTo>
                <a:cubicBezTo>
                  <a:pt x="2240088" y="497642"/>
                  <a:pt x="2310118" y="483043"/>
                  <a:pt x="2378710" y="477570"/>
                </a:cubicBezTo>
                <a:cubicBezTo>
                  <a:pt x="2454975" y="467585"/>
                  <a:pt x="2391576" y="437831"/>
                  <a:pt x="2496256" y="452396"/>
                </a:cubicBezTo>
                <a:cubicBezTo>
                  <a:pt x="2501503" y="436899"/>
                  <a:pt x="2513119" y="433980"/>
                  <a:pt x="2535387" y="436645"/>
                </a:cubicBezTo>
                <a:cubicBezTo>
                  <a:pt x="2572084" y="430778"/>
                  <a:pt x="2557124" y="397207"/>
                  <a:pt x="2601109" y="410678"/>
                </a:cubicBezTo>
                <a:cubicBezTo>
                  <a:pt x="2588000" y="393616"/>
                  <a:pt x="2667428" y="390302"/>
                  <a:pt x="2643855" y="374482"/>
                </a:cubicBezTo>
                <a:cubicBezTo>
                  <a:pt x="2648277" y="369169"/>
                  <a:pt x="2652937" y="366761"/>
                  <a:pt x="2657726" y="365841"/>
                </a:cubicBezTo>
                <a:cubicBezTo>
                  <a:pt x="2667303" y="363999"/>
                  <a:pt x="2677395" y="368107"/>
                  <a:pt x="2687125" y="366820"/>
                </a:cubicBezTo>
                <a:lnTo>
                  <a:pt x="2697479" y="361430"/>
                </a:lnTo>
                <a:lnTo>
                  <a:pt x="2701547" y="361545"/>
                </a:lnTo>
                <a:lnTo>
                  <a:pt x="2711054" y="360597"/>
                </a:lnTo>
                <a:lnTo>
                  <a:pt x="2710438" y="366958"/>
                </a:lnTo>
                <a:cubicBezTo>
                  <a:pt x="2708955" y="373111"/>
                  <a:pt x="2708038" y="379788"/>
                  <a:pt x="2722936" y="377633"/>
                </a:cubicBezTo>
                <a:cubicBezTo>
                  <a:pt x="2753511" y="370170"/>
                  <a:pt x="2766475" y="394972"/>
                  <a:pt x="2777227" y="368972"/>
                </a:cubicBezTo>
                <a:lnTo>
                  <a:pt x="2779510" y="361652"/>
                </a:lnTo>
                <a:lnTo>
                  <a:pt x="2786278" y="359869"/>
                </a:lnTo>
                <a:cubicBezTo>
                  <a:pt x="2789994" y="359750"/>
                  <a:pt x="2792255" y="361281"/>
                  <a:pt x="2792101" y="365927"/>
                </a:cubicBezTo>
                <a:cubicBezTo>
                  <a:pt x="2819315" y="344279"/>
                  <a:pt x="2855630" y="370297"/>
                  <a:pt x="2885545" y="372818"/>
                </a:cubicBezTo>
                <a:cubicBezTo>
                  <a:pt x="2905895" y="352581"/>
                  <a:pt x="2948591" y="377825"/>
                  <a:pt x="3009558" y="370573"/>
                </a:cubicBezTo>
                <a:cubicBezTo>
                  <a:pt x="3031640" y="347442"/>
                  <a:pt x="3050695" y="365935"/>
                  <a:pt x="3095010" y="332454"/>
                </a:cubicBezTo>
                <a:cubicBezTo>
                  <a:pt x="3097485" y="334582"/>
                  <a:pt x="3100426" y="336441"/>
                  <a:pt x="3103742" y="337974"/>
                </a:cubicBezTo>
                <a:cubicBezTo>
                  <a:pt x="3123005" y="346878"/>
                  <a:pt x="3150475" y="343067"/>
                  <a:pt x="3165093" y="329459"/>
                </a:cubicBezTo>
                <a:cubicBezTo>
                  <a:pt x="3236951" y="282673"/>
                  <a:pt x="3308286" y="273118"/>
                  <a:pt x="3373785" y="255680"/>
                </a:cubicBezTo>
                <a:cubicBezTo>
                  <a:pt x="3448540" y="239861"/>
                  <a:pt x="3405238" y="287846"/>
                  <a:pt x="3493851" y="240255"/>
                </a:cubicBezTo>
                <a:cubicBezTo>
                  <a:pt x="3506326" y="252723"/>
                  <a:pt x="3518405" y="251593"/>
                  <a:pt x="3537470" y="241867"/>
                </a:cubicBezTo>
                <a:cubicBezTo>
                  <a:pt x="3573967" y="235226"/>
                  <a:pt x="3576893" y="270855"/>
                  <a:pt x="3610489" y="244128"/>
                </a:cubicBezTo>
                <a:cubicBezTo>
                  <a:pt x="3606935" y="264036"/>
                  <a:pt x="3681284" y="241075"/>
                  <a:pt x="3667539" y="263271"/>
                </a:cubicBezTo>
                <a:cubicBezTo>
                  <a:pt x="3694251" y="276940"/>
                  <a:pt x="3701441" y="246803"/>
                  <a:pt x="3727614" y="258245"/>
                </a:cubicBezTo>
                <a:cubicBezTo>
                  <a:pt x="3754952" y="257751"/>
                  <a:pt x="3708960" y="240314"/>
                  <a:pt x="3738369" y="234506"/>
                </a:cubicBezTo>
                <a:cubicBezTo>
                  <a:pt x="3774580" y="230879"/>
                  <a:pt x="3768868" y="196201"/>
                  <a:pt x="3803670" y="236457"/>
                </a:cubicBezTo>
                <a:cubicBezTo>
                  <a:pt x="3839567" y="220301"/>
                  <a:pt x="3850064" y="239151"/>
                  <a:pt x="3903080" y="241890"/>
                </a:cubicBezTo>
                <a:cubicBezTo>
                  <a:pt x="3922859" y="227800"/>
                  <a:pt x="3941005" y="230826"/>
                  <a:pt x="3959588" y="239195"/>
                </a:cubicBezTo>
                <a:cubicBezTo>
                  <a:pt x="4009252" y="229421"/>
                  <a:pt x="4057491" y="239376"/>
                  <a:pt x="4114838" y="238165"/>
                </a:cubicBezTo>
                <a:cubicBezTo>
                  <a:pt x="4173784" y="217210"/>
                  <a:pt x="4209756" y="243378"/>
                  <a:pt x="4271023" y="241959"/>
                </a:cubicBezTo>
                <a:cubicBezTo>
                  <a:pt x="4326191" y="205535"/>
                  <a:pt x="4316856" y="279258"/>
                  <a:pt x="4367397" y="271442"/>
                </a:cubicBezTo>
                <a:cubicBezTo>
                  <a:pt x="4446016" y="235091"/>
                  <a:pt x="4369000" y="295343"/>
                  <a:pt x="4495366" y="271618"/>
                </a:cubicBezTo>
                <a:cubicBezTo>
                  <a:pt x="4501905" y="266287"/>
                  <a:pt x="4518077" y="269240"/>
                  <a:pt x="4517347" y="275639"/>
                </a:cubicBezTo>
                <a:cubicBezTo>
                  <a:pt x="4525170" y="272832"/>
                  <a:pt x="4542809" y="258800"/>
                  <a:pt x="4546116" y="268568"/>
                </a:cubicBezTo>
                <a:cubicBezTo>
                  <a:pt x="4586961" y="265354"/>
                  <a:pt x="4626617" y="255160"/>
                  <a:pt x="4661259" y="238966"/>
                </a:cubicBezTo>
                <a:cubicBezTo>
                  <a:pt x="4741966" y="247639"/>
                  <a:pt x="4693066" y="205693"/>
                  <a:pt x="4750403" y="204364"/>
                </a:cubicBezTo>
                <a:cubicBezTo>
                  <a:pt x="4798501" y="219113"/>
                  <a:pt x="4813319" y="201253"/>
                  <a:pt x="4867614" y="208668"/>
                </a:cubicBezTo>
                <a:cubicBezTo>
                  <a:pt x="4881621" y="174373"/>
                  <a:pt x="4917566" y="206761"/>
                  <a:pt x="4937036" y="195446"/>
                </a:cubicBezTo>
                <a:cubicBezTo>
                  <a:pt x="4974214" y="229763"/>
                  <a:pt x="5013321" y="152474"/>
                  <a:pt x="5047626" y="149604"/>
                </a:cubicBezTo>
                <a:cubicBezTo>
                  <a:pt x="5106046" y="150576"/>
                  <a:pt x="5172786" y="183138"/>
                  <a:pt x="5200247" y="142695"/>
                </a:cubicBezTo>
                <a:cubicBezTo>
                  <a:pt x="5206135" y="157748"/>
                  <a:pt x="5203071" y="179288"/>
                  <a:pt x="5235691" y="173330"/>
                </a:cubicBezTo>
                <a:cubicBezTo>
                  <a:pt x="5249654" y="179935"/>
                  <a:pt x="5254450" y="203448"/>
                  <a:pt x="5280133" y="189342"/>
                </a:cubicBezTo>
                <a:cubicBezTo>
                  <a:pt x="5244836" y="171370"/>
                  <a:pt x="5299493" y="163568"/>
                  <a:pt x="5291963" y="139446"/>
                </a:cubicBezTo>
                <a:cubicBezTo>
                  <a:pt x="5331555" y="120349"/>
                  <a:pt x="5427790" y="132865"/>
                  <a:pt x="5418472" y="89163"/>
                </a:cubicBezTo>
                <a:cubicBezTo>
                  <a:pt x="5428057" y="62053"/>
                  <a:pt x="5484665" y="97616"/>
                  <a:pt x="5482354" y="69470"/>
                </a:cubicBezTo>
                <a:cubicBezTo>
                  <a:pt x="5507119" y="85574"/>
                  <a:pt x="5545363" y="52240"/>
                  <a:pt x="5583280" y="49787"/>
                </a:cubicBezTo>
                <a:cubicBezTo>
                  <a:pt x="5589344" y="36484"/>
                  <a:pt x="5598103" y="36349"/>
                  <a:pt x="5613766" y="41855"/>
                </a:cubicBezTo>
                <a:cubicBezTo>
                  <a:pt x="5636621" y="41086"/>
                  <a:pt x="5660728" y="35034"/>
                  <a:pt x="5684952" y="260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udio de WhatsApp 2024-04-28 a las 21.01.14_6cf1a455">
            <a:hlinkClick r:id="" action="ppaction://media"/>
            <a:extLst>
              <a:ext uri="{FF2B5EF4-FFF2-40B4-BE49-F238E27FC236}">
                <a16:creationId xmlns:a16="http://schemas.microsoft.com/office/drawing/2014/main" id="{099E9F59-349F-D6D3-94B0-D37926A876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740" y="1467794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9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7A18B8F2-142B-4003-B90D-359297705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95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DA653340-0C91-436D-8939-E9746D4B6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750" y="-15106"/>
            <a:ext cx="6958758" cy="6263354"/>
          </a:xfrm>
          <a:custGeom>
            <a:avLst/>
            <a:gdLst>
              <a:gd name="connsiteX0" fmla="*/ 0 w 6950807"/>
              <a:gd name="connsiteY0" fmla="*/ 0 h 6263354"/>
              <a:gd name="connsiteX1" fmla="*/ 6940404 w 6950807"/>
              <a:gd name="connsiteY1" fmla="*/ 0 h 6263354"/>
              <a:gd name="connsiteX2" fmla="*/ 6950807 w 6950807"/>
              <a:gd name="connsiteY2" fmla="*/ 57269 h 6263354"/>
              <a:gd name="connsiteX3" fmla="*/ 6935789 w 6950807"/>
              <a:gd name="connsiteY3" fmla="*/ 111727 h 6263354"/>
              <a:gd name="connsiteX4" fmla="*/ 6926163 w 6950807"/>
              <a:gd name="connsiteY4" fmla="*/ 122319 h 6263354"/>
              <a:gd name="connsiteX5" fmla="*/ 6879726 w 6950807"/>
              <a:gd name="connsiteY5" fmla="*/ 153502 h 6263354"/>
              <a:gd name="connsiteX6" fmla="*/ 6878416 w 6950807"/>
              <a:gd name="connsiteY6" fmla="*/ 197479 h 6263354"/>
              <a:gd name="connsiteX7" fmla="*/ 6844672 w 6950807"/>
              <a:gd name="connsiteY7" fmla="*/ 235660 h 6263354"/>
              <a:gd name="connsiteX8" fmla="*/ 6843548 w 6950807"/>
              <a:gd name="connsiteY8" fmla="*/ 243659 h 6263354"/>
              <a:gd name="connsiteX9" fmla="*/ 6832960 w 6950807"/>
              <a:gd name="connsiteY9" fmla="*/ 274879 h 6263354"/>
              <a:gd name="connsiteX10" fmla="*/ 6817103 w 6950807"/>
              <a:gd name="connsiteY10" fmla="*/ 310247 h 6263354"/>
              <a:gd name="connsiteX11" fmla="*/ 6754862 w 6950807"/>
              <a:gd name="connsiteY11" fmla="*/ 362877 h 6263354"/>
              <a:gd name="connsiteX12" fmla="*/ 6729472 w 6950807"/>
              <a:gd name="connsiteY12" fmla="*/ 442939 h 6263354"/>
              <a:gd name="connsiteX13" fmla="*/ 6667299 w 6950807"/>
              <a:gd name="connsiteY13" fmla="*/ 619761 h 6263354"/>
              <a:gd name="connsiteX14" fmla="*/ 6655038 w 6950807"/>
              <a:gd name="connsiteY14" fmla="*/ 691556 h 6263354"/>
              <a:gd name="connsiteX15" fmla="*/ 6648865 w 6950807"/>
              <a:gd name="connsiteY15" fmla="*/ 787174 h 6263354"/>
              <a:gd name="connsiteX16" fmla="*/ 6560353 w 6950807"/>
              <a:gd name="connsiteY16" fmla="*/ 925327 h 6263354"/>
              <a:gd name="connsiteX17" fmla="*/ 6435425 w 6950807"/>
              <a:gd name="connsiteY17" fmla="*/ 1171290 h 6263354"/>
              <a:gd name="connsiteX18" fmla="*/ 6364558 w 6950807"/>
              <a:gd name="connsiteY18" fmla="*/ 1261205 h 6263354"/>
              <a:gd name="connsiteX19" fmla="*/ 6311247 w 6950807"/>
              <a:gd name="connsiteY19" fmla="*/ 1322003 h 6263354"/>
              <a:gd name="connsiteX20" fmla="*/ 6283544 w 6950807"/>
              <a:gd name="connsiteY20" fmla="*/ 1371053 h 6263354"/>
              <a:gd name="connsiteX21" fmla="*/ 6254261 w 6950807"/>
              <a:gd name="connsiteY21" fmla="*/ 1443811 h 6263354"/>
              <a:gd name="connsiteX22" fmla="*/ 6220029 w 6950807"/>
              <a:gd name="connsiteY22" fmla="*/ 1535820 h 6263354"/>
              <a:gd name="connsiteX23" fmla="*/ 6212575 w 6950807"/>
              <a:gd name="connsiteY23" fmla="*/ 1599591 h 6263354"/>
              <a:gd name="connsiteX24" fmla="*/ 6209141 w 6950807"/>
              <a:gd name="connsiteY24" fmla="*/ 1628086 h 6263354"/>
              <a:gd name="connsiteX25" fmla="*/ 6208823 w 6950807"/>
              <a:gd name="connsiteY25" fmla="*/ 1628513 h 6263354"/>
              <a:gd name="connsiteX26" fmla="*/ 6190100 w 6950807"/>
              <a:gd name="connsiteY26" fmla="*/ 1654874 h 6263354"/>
              <a:gd name="connsiteX27" fmla="*/ 6148233 w 6950807"/>
              <a:gd name="connsiteY27" fmla="*/ 1725417 h 6263354"/>
              <a:gd name="connsiteX28" fmla="*/ 6123002 w 6950807"/>
              <a:gd name="connsiteY28" fmla="*/ 1767427 h 6263354"/>
              <a:gd name="connsiteX29" fmla="*/ 6070380 w 6950807"/>
              <a:gd name="connsiteY29" fmla="*/ 1892939 h 6263354"/>
              <a:gd name="connsiteX30" fmla="*/ 6018708 w 6950807"/>
              <a:gd name="connsiteY30" fmla="*/ 2134444 h 6263354"/>
              <a:gd name="connsiteX31" fmla="*/ 5992354 w 6950807"/>
              <a:gd name="connsiteY31" fmla="*/ 2198892 h 6263354"/>
              <a:gd name="connsiteX32" fmla="*/ 5982901 w 6950807"/>
              <a:gd name="connsiteY32" fmla="*/ 2204718 h 6263354"/>
              <a:gd name="connsiteX33" fmla="*/ 5976085 w 6950807"/>
              <a:gd name="connsiteY33" fmla="*/ 2223345 h 6263354"/>
              <a:gd name="connsiteX34" fmla="*/ 5968612 w 6950807"/>
              <a:gd name="connsiteY34" fmla="*/ 2244929 h 6263354"/>
              <a:gd name="connsiteX35" fmla="*/ 5948134 w 6950807"/>
              <a:gd name="connsiteY35" fmla="*/ 2265228 h 6263354"/>
              <a:gd name="connsiteX36" fmla="*/ 5946387 w 6950807"/>
              <a:gd name="connsiteY36" fmla="*/ 2273755 h 6263354"/>
              <a:gd name="connsiteX37" fmla="*/ 5940768 w 6950807"/>
              <a:gd name="connsiteY37" fmla="*/ 2284532 h 6263354"/>
              <a:gd name="connsiteX38" fmla="*/ 5940171 w 6950807"/>
              <a:gd name="connsiteY38" fmla="*/ 2284543 h 6263354"/>
              <a:gd name="connsiteX39" fmla="*/ 5919217 w 6950807"/>
              <a:gd name="connsiteY39" fmla="*/ 2328308 h 6263354"/>
              <a:gd name="connsiteX40" fmla="*/ 5895354 w 6950807"/>
              <a:gd name="connsiteY40" fmla="*/ 2375061 h 6263354"/>
              <a:gd name="connsiteX41" fmla="*/ 5846917 w 6950807"/>
              <a:gd name="connsiteY41" fmla="*/ 2403673 h 6263354"/>
              <a:gd name="connsiteX42" fmla="*/ 5828950 w 6950807"/>
              <a:gd name="connsiteY42" fmla="*/ 2467946 h 6263354"/>
              <a:gd name="connsiteX43" fmla="*/ 5778751 w 6950807"/>
              <a:gd name="connsiteY43" fmla="*/ 2558153 h 6263354"/>
              <a:gd name="connsiteX44" fmla="*/ 5766677 w 6950807"/>
              <a:gd name="connsiteY44" fmla="*/ 2618352 h 6263354"/>
              <a:gd name="connsiteX45" fmla="*/ 5711691 w 6950807"/>
              <a:gd name="connsiteY45" fmla="*/ 2813181 h 6263354"/>
              <a:gd name="connsiteX46" fmla="*/ 5632865 w 6950807"/>
              <a:gd name="connsiteY46" fmla="*/ 3016049 h 6263354"/>
              <a:gd name="connsiteX47" fmla="*/ 5593801 w 6950807"/>
              <a:gd name="connsiteY47" fmla="*/ 3111205 h 6263354"/>
              <a:gd name="connsiteX48" fmla="*/ 5502533 w 6950807"/>
              <a:gd name="connsiteY48" fmla="*/ 3259056 h 6263354"/>
              <a:gd name="connsiteX49" fmla="*/ 5393573 w 6950807"/>
              <a:gd name="connsiteY49" fmla="*/ 3436601 h 6263354"/>
              <a:gd name="connsiteX50" fmla="*/ 5370905 w 6950807"/>
              <a:gd name="connsiteY50" fmla="*/ 3536371 h 6263354"/>
              <a:gd name="connsiteX51" fmla="*/ 5315748 w 6950807"/>
              <a:gd name="connsiteY51" fmla="*/ 3583316 h 6263354"/>
              <a:gd name="connsiteX52" fmla="*/ 5310843 w 6950807"/>
              <a:gd name="connsiteY52" fmla="*/ 3586184 h 6263354"/>
              <a:gd name="connsiteX53" fmla="*/ 5285951 w 6950807"/>
              <a:gd name="connsiteY53" fmla="*/ 3601045 h 6263354"/>
              <a:gd name="connsiteX54" fmla="*/ 5261707 w 6950807"/>
              <a:gd name="connsiteY54" fmla="*/ 3621267 h 6263354"/>
              <a:gd name="connsiteX55" fmla="*/ 5244645 w 6950807"/>
              <a:gd name="connsiteY55" fmla="*/ 3653006 h 6263354"/>
              <a:gd name="connsiteX56" fmla="*/ 5196556 w 6950807"/>
              <a:gd name="connsiteY56" fmla="*/ 3760667 h 6263354"/>
              <a:gd name="connsiteX57" fmla="*/ 5140091 w 6950807"/>
              <a:gd name="connsiteY57" fmla="*/ 3851089 h 6263354"/>
              <a:gd name="connsiteX58" fmla="*/ 5098366 w 6950807"/>
              <a:gd name="connsiteY58" fmla="*/ 3929294 h 6263354"/>
              <a:gd name="connsiteX59" fmla="*/ 5064858 w 6950807"/>
              <a:gd name="connsiteY59" fmla="*/ 3972981 h 6263354"/>
              <a:gd name="connsiteX60" fmla="*/ 5061745 w 6950807"/>
              <a:gd name="connsiteY60" fmla="*/ 3993492 h 6263354"/>
              <a:gd name="connsiteX61" fmla="*/ 5046631 w 6950807"/>
              <a:gd name="connsiteY61" fmla="*/ 3999129 h 6263354"/>
              <a:gd name="connsiteX62" fmla="*/ 5018715 w 6950807"/>
              <a:gd name="connsiteY62" fmla="*/ 4022829 h 6263354"/>
              <a:gd name="connsiteX63" fmla="*/ 4916132 w 6950807"/>
              <a:gd name="connsiteY63" fmla="*/ 4073446 h 6263354"/>
              <a:gd name="connsiteX64" fmla="*/ 4887899 w 6950807"/>
              <a:gd name="connsiteY64" fmla="*/ 4084508 h 6263354"/>
              <a:gd name="connsiteX65" fmla="*/ 4829160 w 6950807"/>
              <a:gd name="connsiteY65" fmla="*/ 4132817 h 6263354"/>
              <a:gd name="connsiteX66" fmla="*/ 4737273 w 6950807"/>
              <a:gd name="connsiteY66" fmla="*/ 4221326 h 6263354"/>
              <a:gd name="connsiteX67" fmla="*/ 4716550 w 6950807"/>
              <a:gd name="connsiteY67" fmla="*/ 4238238 h 6263354"/>
              <a:gd name="connsiteX68" fmla="*/ 4694116 w 6950807"/>
              <a:gd name="connsiteY68" fmla="*/ 4245104 h 6263354"/>
              <a:gd name="connsiteX69" fmla="*/ 4684883 w 6950807"/>
              <a:gd name="connsiteY69" fmla="*/ 4240009 h 6263354"/>
              <a:gd name="connsiteX70" fmla="*/ 4672744 w 6950807"/>
              <a:gd name="connsiteY70" fmla="*/ 4248081 h 6263354"/>
              <a:gd name="connsiteX71" fmla="*/ 4668551 w 6950807"/>
              <a:gd name="connsiteY71" fmla="*/ 4248624 h 6263354"/>
              <a:gd name="connsiteX72" fmla="*/ 4645463 w 6950807"/>
              <a:gd name="connsiteY72" fmla="*/ 4253346 h 6263354"/>
              <a:gd name="connsiteX73" fmla="*/ 4620155 w 6950807"/>
              <a:gd name="connsiteY73" fmla="*/ 4303247 h 6263354"/>
              <a:gd name="connsiteX74" fmla="*/ 4569293 w 6950807"/>
              <a:gd name="connsiteY74" fmla="*/ 4331884 h 6263354"/>
              <a:gd name="connsiteX75" fmla="*/ 4362878 w 6950807"/>
              <a:gd name="connsiteY75" fmla="*/ 4483674 h 6263354"/>
              <a:gd name="connsiteX76" fmla="*/ 4215533 w 6950807"/>
              <a:gd name="connsiteY76" fmla="*/ 4677057 h 6263354"/>
              <a:gd name="connsiteX77" fmla="*/ 4082433 w 6950807"/>
              <a:gd name="connsiteY77" fmla="*/ 4778716 h 6263354"/>
              <a:gd name="connsiteX78" fmla="*/ 3944222 w 6950807"/>
              <a:gd name="connsiteY78" fmla="*/ 4888264 h 6263354"/>
              <a:gd name="connsiteX79" fmla="*/ 3265354 w 6950807"/>
              <a:gd name="connsiteY79" fmla="*/ 5018367 h 6263354"/>
              <a:gd name="connsiteX80" fmla="*/ 2929449 w 6950807"/>
              <a:gd name="connsiteY80" fmla="*/ 5063084 h 6263354"/>
              <a:gd name="connsiteX81" fmla="*/ 2809178 w 6950807"/>
              <a:gd name="connsiteY81" fmla="*/ 5074031 h 6263354"/>
              <a:gd name="connsiteX82" fmla="*/ 2537607 w 6950807"/>
              <a:gd name="connsiteY82" fmla="*/ 5248799 h 6263354"/>
              <a:gd name="connsiteX83" fmla="*/ 2035212 w 6950807"/>
              <a:gd name="connsiteY83" fmla="*/ 5444792 h 6263354"/>
              <a:gd name="connsiteX84" fmla="*/ 1792070 w 6950807"/>
              <a:gd name="connsiteY84" fmla="*/ 5751012 h 6263354"/>
              <a:gd name="connsiteX85" fmla="*/ 1484566 w 6950807"/>
              <a:gd name="connsiteY85" fmla="*/ 5795703 h 6263354"/>
              <a:gd name="connsiteX86" fmla="*/ 1406155 w 6950807"/>
              <a:gd name="connsiteY86" fmla="*/ 5805381 h 6263354"/>
              <a:gd name="connsiteX87" fmla="*/ 1300798 w 6950807"/>
              <a:gd name="connsiteY87" fmla="*/ 5821755 h 6263354"/>
              <a:gd name="connsiteX88" fmla="*/ 1263745 w 6950807"/>
              <a:gd name="connsiteY88" fmla="*/ 5831133 h 6263354"/>
              <a:gd name="connsiteX89" fmla="*/ 1192887 w 6950807"/>
              <a:gd name="connsiteY89" fmla="*/ 5832643 h 6263354"/>
              <a:gd name="connsiteX90" fmla="*/ 1147244 w 6950807"/>
              <a:gd name="connsiteY90" fmla="*/ 5836022 h 6263354"/>
              <a:gd name="connsiteX91" fmla="*/ 1153132 w 6950807"/>
              <a:gd name="connsiteY91" fmla="*/ 5872012 h 6263354"/>
              <a:gd name="connsiteX92" fmla="*/ 1114941 w 6950807"/>
              <a:gd name="connsiteY92" fmla="*/ 5885161 h 6263354"/>
              <a:gd name="connsiteX93" fmla="*/ 1065349 w 6950807"/>
              <a:gd name="connsiteY93" fmla="*/ 5862431 h 6263354"/>
              <a:gd name="connsiteX94" fmla="*/ 1014267 w 6950807"/>
              <a:gd name="connsiteY94" fmla="*/ 5866091 h 6263354"/>
              <a:gd name="connsiteX95" fmla="*/ 983606 w 6950807"/>
              <a:gd name="connsiteY95" fmla="*/ 5867891 h 6263354"/>
              <a:gd name="connsiteX96" fmla="*/ 907443 w 6950807"/>
              <a:gd name="connsiteY96" fmla="*/ 5924222 h 6263354"/>
              <a:gd name="connsiteX97" fmla="*/ 808988 w 6950807"/>
              <a:gd name="connsiteY97" fmla="*/ 6030723 h 6263354"/>
              <a:gd name="connsiteX98" fmla="*/ 771869 w 6950807"/>
              <a:gd name="connsiteY98" fmla="*/ 6049136 h 6263354"/>
              <a:gd name="connsiteX99" fmla="*/ 762837 w 6950807"/>
              <a:gd name="connsiteY99" fmla="*/ 6041841 h 6263354"/>
              <a:gd name="connsiteX100" fmla="*/ 725766 w 6950807"/>
              <a:gd name="connsiteY100" fmla="*/ 6106158 h 6263354"/>
              <a:gd name="connsiteX101" fmla="*/ 642403 w 6950807"/>
              <a:gd name="connsiteY101" fmla="*/ 6121330 h 6263354"/>
              <a:gd name="connsiteX102" fmla="*/ 574806 w 6950807"/>
              <a:gd name="connsiteY102" fmla="*/ 6120127 h 6263354"/>
              <a:gd name="connsiteX103" fmla="*/ 538930 w 6950807"/>
              <a:gd name="connsiteY103" fmla="*/ 6124917 h 6263354"/>
              <a:gd name="connsiteX104" fmla="*/ 510574 w 6950807"/>
              <a:gd name="connsiteY104" fmla="*/ 6122341 h 6263354"/>
              <a:gd name="connsiteX105" fmla="*/ 450510 w 6950807"/>
              <a:gd name="connsiteY105" fmla="*/ 6148398 h 6263354"/>
              <a:gd name="connsiteX106" fmla="*/ 356013 w 6950807"/>
              <a:gd name="connsiteY106" fmla="*/ 6205222 h 6263354"/>
              <a:gd name="connsiteX107" fmla="*/ 236857 w 6950807"/>
              <a:gd name="connsiteY107" fmla="*/ 6239286 h 6263354"/>
              <a:gd name="connsiteX108" fmla="*/ 185407 w 6950807"/>
              <a:gd name="connsiteY108" fmla="*/ 6245463 h 6263354"/>
              <a:gd name="connsiteX109" fmla="*/ 0 w 6950807"/>
              <a:gd name="connsiteY109" fmla="*/ 6228236 h 626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950807" h="6263354">
                <a:moveTo>
                  <a:pt x="0" y="0"/>
                </a:moveTo>
                <a:lnTo>
                  <a:pt x="6940404" y="0"/>
                </a:lnTo>
                <a:lnTo>
                  <a:pt x="6950807" y="57269"/>
                </a:lnTo>
                <a:lnTo>
                  <a:pt x="6935789" y="111727"/>
                </a:lnTo>
                <a:lnTo>
                  <a:pt x="6926163" y="122319"/>
                </a:lnTo>
                <a:lnTo>
                  <a:pt x="6879726" y="153502"/>
                </a:lnTo>
                <a:cubicBezTo>
                  <a:pt x="6916212" y="185737"/>
                  <a:pt x="6838837" y="179343"/>
                  <a:pt x="6878416" y="197479"/>
                </a:cubicBezTo>
                <a:cubicBezTo>
                  <a:pt x="6869118" y="214628"/>
                  <a:pt x="6852557" y="226581"/>
                  <a:pt x="6844672" y="235660"/>
                </a:cubicBezTo>
                <a:lnTo>
                  <a:pt x="6843548" y="243659"/>
                </a:lnTo>
                <a:lnTo>
                  <a:pt x="6832960" y="274879"/>
                </a:lnTo>
                <a:lnTo>
                  <a:pt x="6817103" y="310247"/>
                </a:lnTo>
                <a:cubicBezTo>
                  <a:pt x="6805621" y="325743"/>
                  <a:pt x="6767159" y="347668"/>
                  <a:pt x="6754862" y="362877"/>
                </a:cubicBezTo>
                <a:cubicBezTo>
                  <a:pt x="6742330" y="398815"/>
                  <a:pt x="6749000" y="389979"/>
                  <a:pt x="6729472" y="442939"/>
                </a:cubicBezTo>
                <a:cubicBezTo>
                  <a:pt x="6698994" y="494707"/>
                  <a:pt x="6694052" y="559653"/>
                  <a:pt x="6667299" y="619761"/>
                </a:cubicBezTo>
                <a:lnTo>
                  <a:pt x="6655038" y="691556"/>
                </a:lnTo>
                <a:lnTo>
                  <a:pt x="6648865" y="787174"/>
                </a:lnTo>
                <a:cubicBezTo>
                  <a:pt x="6635949" y="858107"/>
                  <a:pt x="6589857" y="879276"/>
                  <a:pt x="6560353" y="925327"/>
                </a:cubicBezTo>
                <a:lnTo>
                  <a:pt x="6435425" y="1171290"/>
                </a:lnTo>
                <a:lnTo>
                  <a:pt x="6364558" y="1261205"/>
                </a:lnTo>
                <a:lnTo>
                  <a:pt x="6311247" y="1322003"/>
                </a:lnTo>
                <a:cubicBezTo>
                  <a:pt x="6312259" y="1331636"/>
                  <a:pt x="6287426" y="1362963"/>
                  <a:pt x="6283544" y="1371053"/>
                </a:cubicBezTo>
                <a:cubicBezTo>
                  <a:pt x="6278885" y="1392046"/>
                  <a:pt x="6265370" y="1430765"/>
                  <a:pt x="6254261" y="1443811"/>
                </a:cubicBezTo>
                <a:cubicBezTo>
                  <a:pt x="6243675" y="1471273"/>
                  <a:pt x="6226285" y="1520224"/>
                  <a:pt x="6220029" y="1535820"/>
                </a:cubicBezTo>
                <a:lnTo>
                  <a:pt x="6212575" y="1599591"/>
                </a:lnTo>
                <a:lnTo>
                  <a:pt x="6209141" y="1628086"/>
                </a:lnTo>
                <a:lnTo>
                  <a:pt x="6208823" y="1628513"/>
                </a:lnTo>
                <a:cubicBezTo>
                  <a:pt x="6201578" y="1638330"/>
                  <a:pt x="6195013" y="1647437"/>
                  <a:pt x="6190100" y="1654874"/>
                </a:cubicBezTo>
                <a:cubicBezTo>
                  <a:pt x="6194363" y="1701134"/>
                  <a:pt x="6162576" y="1686294"/>
                  <a:pt x="6148233" y="1725417"/>
                </a:cubicBezTo>
                <a:cubicBezTo>
                  <a:pt x="6146043" y="1748964"/>
                  <a:pt x="6140392" y="1761381"/>
                  <a:pt x="6123002" y="1767427"/>
                </a:cubicBezTo>
                <a:cubicBezTo>
                  <a:pt x="6114841" y="1878058"/>
                  <a:pt x="6097878" y="1811703"/>
                  <a:pt x="6070380" y="1892939"/>
                </a:cubicBezTo>
                <a:cubicBezTo>
                  <a:pt x="6049318" y="1965893"/>
                  <a:pt x="6018384" y="2040658"/>
                  <a:pt x="6018708" y="2134444"/>
                </a:cubicBezTo>
                <a:cubicBezTo>
                  <a:pt x="6022239" y="2155556"/>
                  <a:pt x="6010438" y="2184412"/>
                  <a:pt x="5992354" y="2198892"/>
                </a:cubicBezTo>
                <a:cubicBezTo>
                  <a:pt x="5989241" y="2201384"/>
                  <a:pt x="5986057" y="2203347"/>
                  <a:pt x="5982901" y="2204718"/>
                </a:cubicBezTo>
                <a:cubicBezTo>
                  <a:pt x="5981029" y="2209541"/>
                  <a:pt x="5978726" y="2215866"/>
                  <a:pt x="5976085" y="2223345"/>
                </a:cubicBezTo>
                <a:lnTo>
                  <a:pt x="5968612" y="2244929"/>
                </a:lnTo>
                <a:lnTo>
                  <a:pt x="5948134" y="2265228"/>
                </a:lnTo>
                <a:lnTo>
                  <a:pt x="5946387" y="2273755"/>
                </a:lnTo>
                <a:cubicBezTo>
                  <a:pt x="5944649" y="2279331"/>
                  <a:pt x="5942802" y="2282657"/>
                  <a:pt x="5940768" y="2284532"/>
                </a:cubicBezTo>
                <a:lnTo>
                  <a:pt x="5940171" y="2284543"/>
                </a:lnTo>
                <a:lnTo>
                  <a:pt x="5919217" y="2328308"/>
                </a:lnTo>
                <a:cubicBezTo>
                  <a:pt x="5912897" y="2346767"/>
                  <a:pt x="5899449" y="2356984"/>
                  <a:pt x="5895354" y="2375061"/>
                </a:cubicBezTo>
                <a:cubicBezTo>
                  <a:pt x="5862809" y="2374144"/>
                  <a:pt x="5862040" y="2388484"/>
                  <a:pt x="5846917" y="2403673"/>
                </a:cubicBezTo>
                <a:lnTo>
                  <a:pt x="5828950" y="2467946"/>
                </a:lnTo>
                <a:lnTo>
                  <a:pt x="5778751" y="2558153"/>
                </a:lnTo>
                <a:cubicBezTo>
                  <a:pt x="5760079" y="2589441"/>
                  <a:pt x="5779236" y="2571701"/>
                  <a:pt x="5766677" y="2618352"/>
                </a:cubicBezTo>
                <a:cubicBezTo>
                  <a:pt x="5767618" y="2626937"/>
                  <a:pt x="5707125" y="2804857"/>
                  <a:pt x="5711691" y="2813181"/>
                </a:cubicBezTo>
                <a:cubicBezTo>
                  <a:pt x="5661053" y="2925285"/>
                  <a:pt x="5665779" y="2930841"/>
                  <a:pt x="5632865" y="3016049"/>
                </a:cubicBezTo>
                <a:cubicBezTo>
                  <a:pt x="5585911" y="3106332"/>
                  <a:pt x="5622362" y="3008442"/>
                  <a:pt x="5593801" y="3111205"/>
                </a:cubicBezTo>
                <a:cubicBezTo>
                  <a:pt x="5557486" y="3266636"/>
                  <a:pt x="5540320" y="3199468"/>
                  <a:pt x="5502533" y="3259056"/>
                </a:cubicBezTo>
                <a:cubicBezTo>
                  <a:pt x="5471662" y="3294848"/>
                  <a:pt x="5398363" y="3402035"/>
                  <a:pt x="5393573" y="3436601"/>
                </a:cubicBezTo>
                <a:cubicBezTo>
                  <a:pt x="5411790" y="3460787"/>
                  <a:pt x="5363370" y="3505709"/>
                  <a:pt x="5370905" y="3536371"/>
                </a:cubicBezTo>
                <a:cubicBezTo>
                  <a:pt x="5363197" y="3543201"/>
                  <a:pt x="5325158" y="3577878"/>
                  <a:pt x="5315748" y="3583316"/>
                </a:cubicBezTo>
                <a:lnTo>
                  <a:pt x="5310843" y="3586184"/>
                </a:lnTo>
                <a:lnTo>
                  <a:pt x="5285951" y="3601045"/>
                </a:lnTo>
                <a:lnTo>
                  <a:pt x="5261707" y="3621267"/>
                </a:lnTo>
                <a:cubicBezTo>
                  <a:pt x="5254311" y="3629779"/>
                  <a:pt x="5248323" y="3640033"/>
                  <a:pt x="5244645" y="3653006"/>
                </a:cubicBezTo>
                <a:cubicBezTo>
                  <a:pt x="5251494" y="3706080"/>
                  <a:pt x="5185420" y="3693844"/>
                  <a:pt x="5196556" y="3760667"/>
                </a:cubicBezTo>
                <a:cubicBezTo>
                  <a:pt x="5196355" y="3783674"/>
                  <a:pt x="5161174" y="3845291"/>
                  <a:pt x="5140091" y="3851089"/>
                </a:cubicBezTo>
                <a:cubicBezTo>
                  <a:pt x="5131190" y="3862729"/>
                  <a:pt x="5118192" y="3929673"/>
                  <a:pt x="5098366" y="3929294"/>
                </a:cubicBezTo>
                <a:cubicBezTo>
                  <a:pt x="5073388" y="3931514"/>
                  <a:pt x="5086786" y="3988425"/>
                  <a:pt x="5064858" y="3972981"/>
                </a:cubicBezTo>
                <a:lnTo>
                  <a:pt x="5061745" y="3993492"/>
                </a:lnTo>
                <a:lnTo>
                  <a:pt x="5046631" y="3999129"/>
                </a:lnTo>
                <a:cubicBezTo>
                  <a:pt x="5030855" y="4004669"/>
                  <a:pt x="5019475" y="4009692"/>
                  <a:pt x="5018715" y="4022829"/>
                </a:cubicBezTo>
                <a:cubicBezTo>
                  <a:pt x="4996965" y="4035215"/>
                  <a:pt x="4937934" y="4063166"/>
                  <a:pt x="4916132" y="4073446"/>
                </a:cubicBezTo>
                <a:cubicBezTo>
                  <a:pt x="4902556" y="4067386"/>
                  <a:pt x="4897329" y="4079077"/>
                  <a:pt x="4887899" y="4084508"/>
                </a:cubicBezTo>
                <a:cubicBezTo>
                  <a:pt x="4871715" y="4082346"/>
                  <a:pt x="4835784" y="4117000"/>
                  <a:pt x="4829160" y="4132817"/>
                </a:cubicBezTo>
                <a:cubicBezTo>
                  <a:pt x="4818005" y="4182187"/>
                  <a:pt x="4747512" y="4182697"/>
                  <a:pt x="4737273" y="4221326"/>
                </a:cubicBezTo>
                <a:cubicBezTo>
                  <a:pt x="4731077" y="4229203"/>
                  <a:pt x="4724052" y="4234528"/>
                  <a:pt x="4716550" y="4238238"/>
                </a:cubicBezTo>
                <a:lnTo>
                  <a:pt x="4694116" y="4245104"/>
                </a:lnTo>
                <a:lnTo>
                  <a:pt x="4684883" y="4240009"/>
                </a:lnTo>
                <a:lnTo>
                  <a:pt x="4672744" y="4248081"/>
                </a:lnTo>
                <a:lnTo>
                  <a:pt x="4668551" y="4248624"/>
                </a:lnTo>
                <a:cubicBezTo>
                  <a:pt x="4660522" y="4249625"/>
                  <a:pt x="4652707" y="4250888"/>
                  <a:pt x="4645463" y="4253346"/>
                </a:cubicBezTo>
                <a:cubicBezTo>
                  <a:pt x="4670644" y="4288836"/>
                  <a:pt x="4587995" y="4280114"/>
                  <a:pt x="4620155" y="4303247"/>
                </a:cubicBezTo>
                <a:cubicBezTo>
                  <a:pt x="4584730" y="4322934"/>
                  <a:pt x="4624634" y="4339786"/>
                  <a:pt x="4569293" y="4331884"/>
                </a:cubicBezTo>
                <a:cubicBezTo>
                  <a:pt x="4526413" y="4361955"/>
                  <a:pt x="4421838" y="4426145"/>
                  <a:pt x="4362878" y="4483674"/>
                </a:cubicBezTo>
                <a:cubicBezTo>
                  <a:pt x="4330889" y="4514627"/>
                  <a:pt x="4262274" y="4627883"/>
                  <a:pt x="4215533" y="4677057"/>
                </a:cubicBezTo>
                <a:cubicBezTo>
                  <a:pt x="4166258" y="4711482"/>
                  <a:pt x="4144325" y="4767937"/>
                  <a:pt x="4082433" y="4778716"/>
                </a:cubicBezTo>
                <a:cubicBezTo>
                  <a:pt x="4037215" y="4813916"/>
                  <a:pt x="4080401" y="4848321"/>
                  <a:pt x="3944222" y="4888264"/>
                </a:cubicBezTo>
                <a:cubicBezTo>
                  <a:pt x="3684918" y="4942348"/>
                  <a:pt x="3434483" y="4989230"/>
                  <a:pt x="3265354" y="5018367"/>
                </a:cubicBezTo>
                <a:cubicBezTo>
                  <a:pt x="3096225" y="5047503"/>
                  <a:pt x="3019654" y="5060895"/>
                  <a:pt x="2929449" y="5063084"/>
                </a:cubicBezTo>
                <a:cubicBezTo>
                  <a:pt x="2839243" y="5065272"/>
                  <a:pt x="2844050" y="5079411"/>
                  <a:pt x="2809178" y="5074031"/>
                </a:cubicBezTo>
                <a:lnTo>
                  <a:pt x="2537607" y="5248799"/>
                </a:lnTo>
                <a:cubicBezTo>
                  <a:pt x="2410199" y="5268996"/>
                  <a:pt x="2159469" y="5361090"/>
                  <a:pt x="2035212" y="5444792"/>
                </a:cubicBezTo>
                <a:cubicBezTo>
                  <a:pt x="1910957" y="5528494"/>
                  <a:pt x="1889099" y="5643213"/>
                  <a:pt x="1792070" y="5751012"/>
                </a:cubicBezTo>
                <a:lnTo>
                  <a:pt x="1484566" y="5795703"/>
                </a:lnTo>
                <a:cubicBezTo>
                  <a:pt x="1454923" y="5790900"/>
                  <a:pt x="1427565" y="5778005"/>
                  <a:pt x="1406155" y="5805381"/>
                </a:cubicBezTo>
                <a:cubicBezTo>
                  <a:pt x="1367700" y="5812651"/>
                  <a:pt x="1329241" y="5802607"/>
                  <a:pt x="1300798" y="5821755"/>
                </a:cubicBezTo>
                <a:cubicBezTo>
                  <a:pt x="1283458" y="5811210"/>
                  <a:pt x="1269389" y="5808489"/>
                  <a:pt x="1263745" y="5831133"/>
                </a:cubicBezTo>
                <a:cubicBezTo>
                  <a:pt x="1226042" y="5832175"/>
                  <a:pt x="1208377" y="5805418"/>
                  <a:pt x="1192887" y="5832643"/>
                </a:cubicBezTo>
                <a:cubicBezTo>
                  <a:pt x="1146712" y="5776695"/>
                  <a:pt x="1169930" y="5827215"/>
                  <a:pt x="1147244" y="5836022"/>
                </a:cubicBezTo>
                <a:cubicBezTo>
                  <a:pt x="1130414" y="5847391"/>
                  <a:pt x="1171508" y="5868669"/>
                  <a:pt x="1153132" y="5872012"/>
                </a:cubicBezTo>
                <a:cubicBezTo>
                  <a:pt x="1128898" y="5857667"/>
                  <a:pt x="1140784" y="5902732"/>
                  <a:pt x="1114941" y="5885161"/>
                </a:cubicBezTo>
                <a:cubicBezTo>
                  <a:pt x="1111955" y="5851159"/>
                  <a:pt x="1074015" y="5892089"/>
                  <a:pt x="1065349" y="5862431"/>
                </a:cubicBezTo>
                <a:cubicBezTo>
                  <a:pt x="1057315" y="5905008"/>
                  <a:pt x="1035470" y="5852818"/>
                  <a:pt x="1014267" y="5866091"/>
                </a:cubicBezTo>
                <a:cubicBezTo>
                  <a:pt x="1006678" y="5882238"/>
                  <a:pt x="999065" y="5885057"/>
                  <a:pt x="983606" y="5867891"/>
                </a:cubicBezTo>
                <a:cubicBezTo>
                  <a:pt x="949657" y="5946457"/>
                  <a:pt x="949637" y="5893769"/>
                  <a:pt x="907443" y="5924222"/>
                </a:cubicBezTo>
                <a:cubicBezTo>
                  <a:pt x="872468" y="5956169"/>
                  <a:pt x="831950" y="5954949"/>
                  <a:pt x="808988" y="6030723"/>
                </a:cubicBezTo>
                <a:cubicBezTo>
                  <a:pt x="806594" y="6052160"/>
                  <a:pt x="789972" y="6060404"/>
                  <a:pt x="771869" y="6049136"/>
                </a:cubicBezTo>
                <a:cubicBezTo>
                  <a:pt x="768753" y="6047195"/>
                  <a:pt x="765711" y="6044739"/>
                  <a:pt x="762837" y="6041841"/>
                </a:cubicBezTo>
                <a:cubicBezTo>
                  <a:pt x="751252" y="6095388"/>
                  <a:pt x="727945" y="6069978"/>
                  <a:pt x="725766" y="6106158"/>
                </a:cubicBezTo>
                <a:cubicBezTo>
                  <a:pt x="688209" y="6122672"/>
                  <a:pt x="645012" y="6089580"/>
                  <a:pt x="642403" y="6121330"/>
                </a:cubicBezTo>
                <a:cubicBezTo>
                  <a:pt x="620588" y="6120482"/>
                  <a:pt x="581312" y="6085641"/>
                  <a:pt x="574806" y="6120127"/>
                </a:cubicBezTo>
                <a:cubicBezTo>
                  <a:pt x="564871" y="6092697"/>
                  <a:pt x="556339" y="6142408"/>
                  <a:pt x="538930" y="6124917"/>
                </a:cubicBezTo>
                <a:cubicBezTo>
                  <a:pt x="525774" y="6109542"/>
                  <a:pt x="520118" y="6121045"/>
                  <a:pt x="510574" y="6122341"/>
                </a:cubicBezTo>
                <a:cubicBezTo>
                  <a:pt x="494678" y="6110300"/>
                  <a:pt x="457722" y="6132578"/>
                  <a:pt x="450510" y="6148398"/>
                </a:cubicBezTo>
                <a:cubicBezTo>
                  <a:pt x="437411" y="6203264"/>
                  <a:pt x="367751" y="6163165"/>
                  <a:pt x="356013" y="6205222"/>
                </a:cubicBezTo>
                <a:cubicBezTo>
                  <a:pt x="320401" y="6220372"/>
                  <a:pt x="265291" y="6232581"/>
                  <a:pt x="236857" y="6239286"/>
                </a:cubicBezTo>
                <a:cubicBezTo>
                  <a:pt x="201034" y="6243266"/>
                  <a:pt x="239743" y="6287256"/>
                  <a:pt x="185407" y="6245463"/>
                </a:cubicBezTo>
                <a:lnTo>
                  <a:pt x="0" y="622823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C885CD-EB67-88A0-A51B-807C4DE1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734" y="753035"/>
            <a:ext cx="5281684" cy="1576097"/>
          </a:xfrm>
        </p:spPr>
        <p:txBody>
          <a:bodyPr anchor="b">
            <a:normAutofit/>
          </a:bodyPr>
          <a:lstStyle/>
          <a:p>
            <a:pPr algn="ctr"/>
            <a:r>
              <a:rPr lang="es-ES">
                <a:latin typeface="Segoe UI"/>
                <a:cs typeface="Segoe UI"/>
              </a:rPr>
              <a:t>GENERACIÓN X (1969-1980)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F93DC6C-1BFD-4414-BF23-471C8831C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490" y="3017047"/>
            <a:ext cx="3945709" cy="299528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0AC0D0-79EC-98A9-8B1C-AAA1DBE9F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6415" y="840657"/>
            <a:ext cx="4601882" cy="5429623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s-ES" sz="1900" dirty="0">
                <a:ea typeface="+mn-lt"/>
                <a:cs typeface="+mn-lt"/>
              </a:rPr>
              <a:t>¿Qué cambios notables han observado en el mundo laboral desde que comenzaron a trabajar?</a:t>
            </a:r>
            <a:endParaRPr lang="es-ES" sz="1900" dirty="0"/>
          </a:p>
          <a:p>
            <a:pPr>
              <a:lnSpc>
                <a:spcPct val="90000"/>
              </a:lnSpc>
            </a:pPr>
            <a:r>
              <a:rPr lang="es-ES" sz="1900" dirty="0">
                <a:ea typeface="+mn-lt"/>
                <a:cs typeface="+mn-lt"/>
              </a:rPr>
              <a:t>¿Qué papel jugaron los avances tecnológicos en su vida laboral?</a:t>
            </a:r>
            <a:endParaRPr lang="es-ES" sz="1900" dirty="0"/>
          </a:p>
          <a:p>
            <a:pPr>
              <a:lnSpc>
                <a:spcPct val="90000"/>
              </a:lnSpc>
            </a:pPr>
            <a:r>
              <a:rPr lang="es-ES" sz="1900" dirty="0">
                <a:ea typeface="+mn-lt"/>
                <a:cs typeface="+mn-lt"/>
              </a:rPr>
              <a:t>¿Cómo han gestionado el equilibrio entre trabajo y vida personal?</a:t>
            </a:r>
            <a:endParaRPr lang="es-ES" sz="1900" dirty="0"/>
          </a:p>
          <a:p>
            <a:pPr>
              <a:lnSpc>
                <a:spcPct val="90000"/>
              </a:lnSpc>
            </a:pPr>
            <a:r>
              <a:rPr lang="es-ES" sz="1900" dirty="0">
                <a:ea typeface="+mn-lt"/>
                <a:cs typeface="+mn-lt"/>
              </a:rPr>
              <a:t>¿Qué consejos darían a las generaciones más jóvenes sobre el mundo laboral?</a:t>
            </a:r>
            <a:endParaRPr lang="es-ES" sz="1900" dirty="0"/>
          </a:p>
          <a:p>
            <a:pPr>
              <a:lnSpc>
                <a:spcPct val="90000"/>
              </a:lnSpc>
            </a:pPr>
            <a:r>
              <a:rPr lang="es-ES" sz="1900" dirty="0">
                <a:ea typeface="+mn-lt"/>
                <a:cs typeface="+mn-lt"/>
              </a:rPr>
              <a:t>¿Cómo describirían el ambiente laboral en su época comparado con el actual?</a:t>
            </a:r>
            <a:endParaRPr lang="es-ES" sz="1900" dirty="0"/>
          </a:p>
          <a:p>
            <a:pPr>
              <a:lnSpc>
                <a:spcPct val="90000"/>
              </a:lnSpc>
            </a:pPr>
            <a:r>
              <a:rPr lang="es-ES" sz="1900" dirty="0">
                <a:ea typeface="+mn-lt"/>
                <a:cs typeface="+mn-lt"/>
              </a:rPr>
              <a:t>¿Han experimentado o presenciado discriminación en el trabajo en algún momento de sus vidas?</a:t>
            </a:r>
            <a:endParaRPr lang="es-ES" sz="1900" dirty="0"/>
          </a:p>
          <a:p>
            <a:pPr>
              <a:lnSpc>
                <a:spcPct val="90000"/>
              </a:lnSpc>
            </a:pPr>
            <a:r>
              <a:rPr lang="es-ES" sz="1900" dirty="0">
                <a:ea typeface="+mn-lt"/>
                <a:cs typeface="+mn-lt"/>
              </a:rPr>
              <a:t>¿Cómo han visto evolucionar la mentalidad empresarial y el enfoque hacia el emprendimiento a lo largo de sus vidas, y cómo ha influido esto en sus </a:t>
            </a:r>
            <a:r>
              <a:rPr lang="es-ES" sz="1900">
                <a:ea typeface="+mn-lt"/>
                <a:cs typeface="+mn-lt"/>
              </a:rPr>
              <a:t>propias decisiones laborales?</a:t>
            </a:r>
            <a:endParaRPr lang="es-ES" sz="190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198E33E-935B-FCAA-2201-770A771E9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323" y="3226279"/>
            <a:ext cx="2024581" cy="2570897"/>
          </a:xfrm>
          <a:prstGeom prst="rect">
            <a:avLst/>
          </a:prstGeom>
        </p:spPr>
      </p:pic>
      <p:sp>
        <p:nvSpPr>
          <p:cNvPr id="64" name="Rectangle 6">
            <a:extLst>
              <a:ext uri="{FF2B5EF4-FFF2-40B4-BE49-F238E27FC236}">
                <a16:creationId xmlns:a16="http://schemas.microsoft.com/office/drawing/2014/main" id="{8883AD5B-BA1D-4FA6-8AD8-955000251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126" y="584129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Audio de WhatsApp 2024-04-28 a las 21.05.59_52386feb.waptt">
            <a:hlinkClick r:id="" action="ppaction://media"/>
            <a:extLst>
              <a:ext uri="{FF2B5EF4-FFF2-40B4-BE49-F238E27FC236}">
                <a16:creationId xmlns:a16="http://schemas.microsoft.com/office/drawing/2014/main" id="{BF8C10B0-3056-96E5-54A1-7FDE34A520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256" y="227768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8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A2B4A10-ABAC-4F2C-AAD3-3D932E359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500235" cy="5464636"/>
          </a:xfrm>
          <a:custGeom>
            <a:avLst/>
            <a:gdLst>
              <a:gd name="connsiteX0" fmla="*/ 0 w 6500235"/>
              <a:gd name="connsiteY0" fmla="*/ 0 h 5464636"/>
              <a:gd name="connsiteX1" fmla="*/ 6468182 w 6500235"/>
              <a:gd name="connsiteY1" fmla="*/ 0 h 5464636"/>
              <a:gd name="connsiteX2" fmla="*/ 6468122 w 6500235"/>
              <a:gd name="connsiteY2" fmla="*/ 2458 h 5464636"/>
              <a:gd name="connsiteX3" fmla="*/ 6473409 w 6500235"/>
              <a:gd name="connsiteY3" fmla="*/ 34346 h 5464636"/>
              <a:gd name="connsiteX4" fmla="*/ 6492498 w 6500235"/>
              <a:gd name="connsiteY4" fmla="*/ 123264 h 5464636"/>
              <a:gd name="connsiteX5" fmla="*/ 6453347 w 6500235"/>
              <a:gd name="connsiteY5" fmla="*/ 355483 h 5464636"/>
              <a:gd name="connsiteX6" fmla="*/ 6446278 w 6500235"/>
              <a:gd name="connsiteY6" fmla="*/ 407805 h 5464636"/>
              <a:gd name="connsiteX7" fmla="*/ 6479973 w 6500235"/>
              <a:gd name="connsiteY7" fmla="*/ 438480 h 5464636"/>
              <a:gd name="connsiteX8" fmla="*/ 6446200 w 6500235"/>
              <a:gd name="connsiteY8" fmla="*/ 483448 h 5464636"/>
              <a:gd name="connsiteX9" fmla="*/ 6455191 w 6500235"/>
              <a:gd name="connsiteY9" fmla="*/ 585156 h 5464636"/>
              <a:gd name="connsiteX10" fmla="*/ 6455578 w 6500235"/>
              <a:gd name="connsiteY10" fmla="*/ 723310 h 5464636"/>
              <a:gd name="connsiteX11" fmla="*/ 6330650 w 6500235"/>
              <a:gd name="connsiteY11" fmla="*/ 969274 h 5464636"/>
              <a:gd name="connsiteX12" fmla="*/ 6259783 w 6500235"/>
              <a:gd name="connsiteY12" fmla="*/ 1059188 h 5464636"/>
              <a:gd name="connsiteX13" fmla="*/ 6232390 w 6500235"/>
              <a:gd name="connsiteY13" fmla="*/ 1134371 h 5464636"/>
              <a:gd name="connsiteX14" fmla="*/ 6197819 w 6500235"/>
              <a:gd name="connsiteY14" fmla="*/ 1226187 h 5464636"/>
              <a:gd name="connsiteX15" fmla="*/ 6153633 w 6500235"/>
              <a:gd name="connsiteY15" fmla="*/ 1266676 h 5464636"/>
              <a:gd name="connsiteX16" fmla="*/ 6115253 w 6500235"/>
              <a:gd name="connsiteY16" fmla="*/ 1333803 h 5464636"/>
              <a:gd name="connsiteX17" fmla="*/ 6116094 w 6500235"/>
              <a:gd name="connsiteY17" fmla="*/ 1360252 h 5464636"/>
              <a:gd name="connsiteX18" fmla="*/ 6093817 w 6500235"/>
              <a:gd name="connsiteY18" fmla="*/ 1557246 h 5464636"/>
              <a:gd name="connsiteX19" fmla="*/ 6036619 w 6500235"/>
              <a:gd name="connsiteY19" fmla="*/ 1695300 h 5464636"/>
              <a:gd name="connsiteX20" fmla="*/ 6006327 w 6500235"/>
              <a:gd name="connsiteY20" fmla="*/ 1765313 h 5464636"/>
              <a:gd name="connsiteX21" fmla="*/ 5990294 w 6500235"/>
              <a:gd name="connsiteY21" fmla="*/ 1829516 h 5464636"/>
              <a:gd name="connsiteX22" fmla="*/ 5951522 w 6500235"/>
              <a:gd name="connsiteY22" fmla="*/ 1913734 h 5464636"/>
              <a:gd name="connsiteX23" fmla="*/ 5851829 w 6500235"/>
              <a:gd name="connsiteY23" fmla="*/ 2042661 h 5464636"/>
              <a:gd name="connsiteX24" fmla="*/ 5843359 w 6500235"/>
              <a:gd name="connsiteY24" fmla="*/ 2063211 h 5464636"/>
              <a:gd name="connsiteX25" fmla="*/ 5841612 w 6500235"/>
              <a:gd name="connsiteY25" fmla="*/ 2071738 h 5464636"/>
              <a:gd name="connsiteX26" fmla="*/ 5835993 w 6500235"/>
              <a:gd name="connsiteY26" fmla="*/ 2082516 h 5464636"/>
              <a:gd name="connsiteX27" fmla="*/ 5835396 w 6500235"/>
              <a:gd name="connsiteY27" fmla="*/ 2082526 h 5464636"/>
              <a:gd name="connsiteX28" fmla="*/ 5831029 w 6500235"/>
              <a:gd name="connsiteY28" fmla="*/ 2093117 h 5464636"/>
              <a:gd name="connsiteX29" fmla="*/ 5737995 w 6500235"/>
              <a:gd name="connsiteY29" fmla="*/ 2189215 h 5464636"/>
              <a:gd name="connsiteX30" fmla="*/ 5724175 w 6500235"/>
              <a:gd name="connsiteY30" fmla="*/ 2265929 h 5464636"/>
              <a:gd name="connsiteX31" fmla="*/ 5669829 w 6500235"/>
              <a:gd name="connsiteY31" fmla="*/ 2335401 h 5464636"/>
              <a:gd name="connsiteX32" fmla="*/ 5612139 w 6500235"/>
              <a:gd name="connsiteY32" fmla="*/ 2453657 h 5464636"/>
              <a:gd name="connsiteX33" fmla="*/ 5594475 w 6500235"/>
              <a:gd name="connsiteY33" fmla="*/ 2615311 h 5464636"/>
              <a:gd name="connsiteX34" fmla="*/ 5536384 w 6500235"/>
              <a:gd name="connsiteY34" fmla="*/ 2755975 h 5464636"/>
              <a:gd name="connsiteX35" fmla="*/ 5485137 w 6500235"/>
              <a:gd name="connsiteY35" fmla="*/ 2848281 h 5464636"/>
              <a:gd name="connsiteX36" fmla="*/ 5325962 w 6500235"/>
              <a:gd name="connsiteY36" fmla="*/ 3162656 h 5464636"/>
              <a:gd name="connsiteX37" fmla="*/ 5243182 w 6500235"/>
              <a:gd name="connsiteY37" fmla="*/ 3288494 h 5464636"/>
              <a:gd name="connsiteX38" fmla="*/ 5237100 w 6500235"/>
              <a:gd name="connsiteY38" fmla="*/ 3363382 h 5464636"/>
              <a:gd name="connsiteX39" fmla="*/ 5210973 w 6500235"/>
              <a:gd name="connsiteY39" fmla="*/ 3381298 h 5464636"/>
              <a:gd name="connsiteX40" fmla="*/ 5206067 w 6500235"/>
              <a:gd name="connsiteY40" fmla="*/ 3384167 h 5464636"/>
              <a:gd name="connsiteX41" fmla="*/ 5181176 w 6500235"/>
              <a:gd name="connsiteY41" fmla="*/ 3399028 h 5464636"/>
              <a:gd name="connsiteX42" fmla="*/ 5156932 w 6500235"/>
              <a:gd name="connsiteY42" fmla="*/ 3419249 h 5464636"/>
              <a:gd name="connsiteX43" fmla="*/ 5139869 w 6500235"/>
              <a:gd name="connsiteY43" fmla="*/ 3450988 h 5464636"/>
              <a:gd name="connsiteX44" fmla="*/ 5071047 w 6500235"/>
              <a:gd name="connsiteY44" fmla="*/ 3608412 h 5464636"/>
              <a:gd name="connsiteX45" fmla="*/ 5022875 w 6500235"/>
              <a:gd name="connsiteY45" fmla="*/ 3698834 h 5464636"/>
              <a:gd name="connsiteX46" fmla="*/ 4993591 w 6500235"/>
              <a:gd name="connsiteY46" fmla="*/ 3727277 h 5464636"/>
              <a:gd name="connsiteX47" fmla="*/ 4960082 w 6500235"/>
              <a:gd name="connsiteY47" fmla="*/ 3770964 h 5464636"/>
              <a:gd name="connsiteX48" fmla="*/ 4956970 w 6500235"/>
              <a:gd name="connsiteY48" fmla="*/ 3791475 h 5464636"/>
              <a:gd name="connsiteX49" fmla="*/ 4941856 w 6500235"/>
              <a:gd name="connsiteY49" fmla="*/ 3797112 h 5464636"/>
              <a:gd name="connsiteX50" fmla="*/ 4913940 w 6500235"/>
              <a:gd name="connsiteY50" fmla="*/ 3820812 h 5464636"/>
              <a:gd name="connsiteX51" fmla="*/ 4811357 w 6500235"/>
              <a:gd name="connsiteY51" fmla="*/ 3871429 h 5464636"/>
              <a:gd name="connsiteX52" fmla="*/ 4783124 w 6500235"/>
              <a:gd name="connsiteY52" fmla="*/ 3882491 h 5464636"/>
              <a:gd name="connsiteX53" fmla="*/ 4724385 w 6500235"/>
              <a:gd name="connsiteY53" fmla="*/ 3930800 h 5464636"/>
              <a:gd name="connsiteX54" fmla="*/ 4632498 w 6500235"/>
              <a:gd name="connsiteY54" fmla="*/ 4019308 h 5464636"/>
              <a:gd name="connsiteX55" fmla="*/ 4611775 w 6500235"/>
              <a:gd name="connsiteY55" fmla="*/ 4036221 h 5464636"/>
              <a:gd name="connsiteX56" fmla="*/ 4589341 w 6500235"/>
              <a:gd name="connsiteY56" fmla="*/ 4043087 h 5464636"/>
              <a:gd name="connsiteX57" fmla="*/ 4580109 w 6500235"/>
              <a:gd name="connsiteY57" fmla="*/ 4037991 h 5464636"/>
              <a:gd name="connsiteX58" fmla="*/ 4567969 w 6500235"/>
              <a:gd name="connsiteY58" fmla="*/ 4046064 h 5464636"/>
              <a:gd name="connsiteX59" fmla="*/ 4563776 w 6500235"/>
              <a:gd name="connsiteY59" fmla="*/ 4046606 h 5464636"/>
              <a:gd name="connsiteX60" fmla="*/ 4540688 w 6500235"/>
              <a:gd name="connsiteY60" fmla="*/ 4051329 h 5464636"/>
              <a:gd name="connsiteX61" fmla="*/ 4515381 w 6500235"/>
              <a:gd name="connsiteY61" fmla="*/ 4101230 h 5464636"/>
              <a:gd name="connsiteX62" fmla="*/ 4464519 w 6500235"/>
              <a:gd name="connsiteY62" fmla="*/ 4129866 h 5464636"/>
              <a:gd name="connsiteX63" fmla="*/ 4258103 w 6500235"/>
              <a:gd name="connsiteY63" fmla="*/ 4281657 h 5464636"/>
              <a:gd name="connsiteX64" fmla="*/ 4110759 w 6500235"/>
              <a:gd name="connsiteY64" fmla="*/ 4475040 h 5464636"/>
              <a:gd name="connsiteX65" fmla="*/ 3977659 w 6500235"/>
              <a:gd name="connsiteY65" fmla="*/ 4576699 h 5464636"/>
              <a:gd name="connsiteX66" fmla="*/ 3839447 w 6500235"/>
              <a:gd name="connsiteY66" fmla="*/ 4686247 h 5464636"/>
              <a:gd name="connsiteX67" fmla="*/ 3160580 w 6500235"/>
              <a:gd name="connsiteY67" fmla="*/ 4816349 h 5464636"/>
              <a:gd name="connsiteX68" fmla="*/ 2824675 w 6500235"/>
              <a:gd name="connsiteY68" fmla="*/ 4861066 h 5464636"/>
              <a:gd name="connsiteX69" fmla="*/ 2704403 w 6500235"/>
              <a:gd name="connsiteY69" fmla="*/ 4872014 h 5464636"/>
              <a:gd name="connsiteX70" fmla="*/ 2432833 w 6500235"/>
              <a:gd name="connsiteY70" fmla="*/ 5046782 h 5464636"/>
              <a:gd name="connsiteX71" fmla="*/ 1930437 w 6500235"/>
              <a:gd name="connsiteY71" fmla="*/ 5242775 h 5464636"/>
              <a:gd name="connsiteX72" fmla="*/ 1853671 w 6500235"/>
              <a:gd name="connsiteY72" fmla="*/ 5310774 h 5464636"/>
              <a:gd name="connsiteX73" fmla="*/ 1813576 w 6500235"/>
              <a:gd name="connsiteY73" fmla="*/ 5366218 h 5464636"/>
              <a:gd name="connsiteX74" fmla="*/ 1777372 w 6500235"/>
              <a:gd name="connsiteY74" fmla="*/ 5364302 h 5464636"/>
              <a:gd name="connsiteX75" fmla="*/ 1733954 w 6500235"/>
              <a:gd name="connsiteY75" fmla="*/ 5365192 h 5464636"/>
              <a:gd name="connsiteX76" fmla="*/ 1672327 w 6500235"/>
              <a:gd name="connsiteY76" fmla="*/ 5408173 h 5464636"/>
              <a:gd name="connsiteX77" fmla="*/ 1641878 w 6500235"/>
              <a:gd name="connsiteY77" fmla="*/ 5399428 h 5464636"/>
              <a:gd name="connsiteX78" fmla="*/ 1636543 w 6500235"/>
              <a:gd name="connsiteY78" fmla="*/ 5397470 h 5464636"/>
              <a:gd name="connsiteX79" fmla="*/ 1609237 w 6500235"/>
              <a:gd name="connsiteY79" fmla="*/ 5387733 h 5464636"/>
              <a:gd name="connsiteX80" fmla="*/ 1578208 w 6500235"/>
              <a:gd name="connsiteY80" fmla="*/ 5381908 h 5464636"/>
              <a:gd name="connsiteX81" fmla="*/ 1542869 w 6500235"/>
              <a:gd name="connsiteY81" fmla="*/ 5388952 h 5464636"/>
              <a:gd name="connsiteX82" fmla="*/ 1377650 w 6500235"/>
              <a:gd name="connsiteY82" fmla="*/ 5436085 h 5464636"/>
              <a:gd name="connsiteX83" fmla="*/ 1277250 w 6500235"/>
              <a:gd name="connsiteY83" fmla="*/ 5456493 h 5464636"/>
              <a:gd name="connsiteX84" fmla="*/ 1236673 w 6500235"/>
              <a:gd name="connsiteY84" fmla="*/ 5452014 h 5464636"/>
              <a:gd name="connsiteX85" fmla="*/ 1181651 w 6500235"/>
              <a:gd name="connsiteY85" fmla="*/ 5453980 h 5464636"/>
              <a:gd name="connsiteX86" fmla="*/ 1163851 w 6500235"/>
              <a:gd name="connsiteY86" fmla="*/ 5464636 h 5464636"/>
              <a:gd name="connsiteX87" fmla="*/ 1149882 w 6500235"/>
              <a:gd name="connsiteY87" fmla="*/ 5456568 h 5464636"/>
              <a:gd name="connsiteX88" fmla="*/ 1113834 w 6500235"/>
              <a:gd name="connsiteY88" fmla="*/ 5450125 h 5464636"/>
              <a:gd name="connsiteX89" fmla="*/ 1009497 w 6500235"/>
              <a:gd name="connsiteY89" fmla="*/ 5403231 h 5464636"/>
              <a:gd name="connsiteX90" fmla="*/ 982993 w 6500235"/>
              <a:gd name="connsiteY90" fmla="*/ 5388499 h 5464636"/>
              <a:gd name="connsiteX91" fmla="*/ 908345 w 6500235"/>
              <a:gd name="connsiteY91" fmla="*/ 5373950 h 5464636"/>
              <a:gd name="connsiteX92" fmla="*/ 781592 w 6500235"/>
              <a:gd name="connsiteY92" fmla="*/ 5359426 h 5464636"/>
              <a:gd name="connsiteX93" fmla="*/ 755358 w 6500235"/>
              <a:gd name="connsiteY93" fmla="*/ 5354209 h 5464636"/>
              <a:gd name="connsiteX94" fmla="*/ 735782 w 6500235"/>
              <a:gd name="connsiteY94" fmla="*/ 5341278 h 5464636"/>
              <a:gd name="connsiteX95" fmla="*/ 733835 w 6500235"/>
              <a:gd name="connsiteY95" fmla="*/ 5330914 h 5464636"/>
              <a:gd name="connsiteX96" fmla="*/ 719882 w 6500235"/>
              <a:gd name="connsiteY96" fmla="*/ 5326690 h 5464636"/>
              <a:gd name="connsiteX97" fmla="*/ 716794 w 6500235"/>
              <a:gd name="connsiteY97" fmla="*/ 5323803 h 5464636"/>
              <a:gd name="connsiteX98" fmla="*/ 698456 w 6500235"/>
              <a:gd name="connsiteY98" fmla="*/ 5309002 h 5464636"/>
              <a:gd name="connsiteX99" fmla="*/ 643860 w 6500235"/>
              <a:gd name="connsiteY99" fmla="*/ 5321249 h 5464636"/>
              <a:gd name="connsiteX100" fmla="*/ 589399 w 6500235"/>
              <a:gd name="connsiteY100" fmla="*/ 5300252 h 5464636"/>
              <a:gd name="connsiteX101" fmla="*/ 340938 w 6500235"/>
              <a:gd name="connsiteY101" fmla="*/ 5237683 h 5464636"/>
              <a:gd name="connsiteX102" fmla="*/ 98001 w 6500235"/>
              <a:gd name="connsiteY102" fmla="*/ 5247147 h 5464636"/>
              <a:gd name="connsiteX103" fmla="*/ 12611 w 6500235"/>
              <a:gd name="connsiteY103" fmla="*/ 5237471 h 5464636"/>
              <a:gd name="connsiteX104" fmla="*/ 0 w 6500235"/>
              <a:gd name="connsiteY104" fmla="*/ 5235168 h 5464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6500235" h="5464636">
                <a:moveTo>
                  <a:pt x="0" y="0"/>
                </a:moveTo>
                <a:lnTo>
                  <a:pt x="6468182" y="0"/>
                </a:lnTo>
                <a:lnTo>
                  <a:pt x="6468122" y="2458"/>
                </a:lnTo>
                <a:cubicBezTo>
                  <a:pt x="6468560" y="7251"/>
                  <a:pt x="6469907" y="16220"/>
                  <a:pt x="6473409" y="34346"/>
                </a:cubicBezTo>
                <a:lnTo>
                  <a:pt x="6492498" y="123264"/>
                </a:lnTo>
                <a:cubicBezTo>
                  <a:pt x="6530248" y="162570"/>
                  <a:pt x="6415597" y="316177"/>
                  <a:pt x="6453347" y="355483"/>
                </a:cubicBezTo>
                <a:lnTo>
                  <a:pt x="6446278" y="407805"/>
                </a:lnTo>
                <a:cubicBezTo>
                  <a:pt x="6438855" y="419268"/>
                  <a:pt x="6492882" y="429673"/>
                  <a:pt x="6479973" y="438480"/>
                </a:cubicBezTo>
                <a:lnTo>
                  <a:pt x="6446200" y="483448"/>
                </a:lnTo>
                <a:lnTo>
                  <a:pt x="6455191" y="585156"/>
                </a:lnTo>
                <a:lnTo>
                  <a:pt x="6455578" y="723310"/>
                </a:lnTo>
                <a:lnTo>
                  <a:pt x="6330650" y="969274"/>
                </a:lnTo>
                <a:lnTo>
                  <a:pt x="6259783" y="1059188"/>
                </a:lnTo>
                <a:lnTo>
                  <a:pt x="6232390" y="1134371"/>
                </a:lnTo>
                <a:cubicBezTo>
                  <a:pt x="6233402" y="1144004"/>
                  <a:pt x="6201701" y="1218096"/>
                  <a:pt x="6197819" y="1226187"/>
                </a:cubicBezTo>
                <a:cubicBezTo>
                  <a:pt x="6193159" y="1247180"/>
                  <a:pt x="6164742" y="1253630"/>
                  <a:pt x="6153633" y="1266676"/>
                </a:cubicBezTo>
                <a:cubicBezTo>
                  <a:pt x="6143047" y="1294138"/>
                  <a:pt x="6121511" y="1318207"/>
                  <a:pt x="6115253" y="1333803"/>
                </a:cubicBezTo>
                <a:lnTo>
                  <a:pt x="6116094" y="1360252"/>
                </a:lnTo>
                <a:cubicBezTo>
                  <a:pt x="6112521" y="1397492"/>
                  <a:pt x="6092279" y="1498732"/>
                  <a:pt x="6093817" y="1557246"/>
                </a:cubicBezTo>
                <a:cubicBezTo>
                  <a:pt x="6112537" y="1631581"/>
                  <a:pt x="6029709" y="1634839"/>
                  <a:pt x="6036619" y="1695300"/>
                </a:cubicBezTo>
                <a:cubicBezTo>
                  <a:pt x="6031562" y="1739504"/>
                  <a:pt x="6015527" y="1737756"/>
                  <a:pt x="6006327" y="1765313"/>
                </a:cubicBezTo>
                <a:lnTo>
                  <a:pt x="5990294" y="1829516"/>
                </a:lnTo>
                <a:lnTo>
                  <a:pt x="5951522" y="1913734"/>
                </a:lnTo>
                <a:lnTo>
                  <a:pt x="5851829" y="2042661"/>
                </a:lnTo>
                <a:lnTo>
                  <a:pt x="5843359" y="2063211"/>
                </a:lnTo>
                <a:lnTo>
                  <a:pt x="5841612" y="2071738"/>
                </a:lnTo>
                <a:cubicBezTo>
                  <a:pt x="5839874" y="2077314"/>
                  <a:pt x="5838027" y="2080639"/>
                  <a:pt x="5835993" y="2082516"/>
                </a:cubicBezTo>
                <a:lnTo>
                  <a:pt x="5835396" y="2082526"/>
                </a:lnTo>
                <a:lnTo>
                  <a:pt x="5831029" y="2093117"/>
                </a:lnTo>
                <a:cubicBezTo>
                  <a:pt x="5814796" y="2110898"/>
                  <a:pt x="5755804" y="2160414"/>
                  <a:pt x="5737995" y="2189215"/>
                </a:cubicBezTo>
                <a:lnTo>
                  <a:pt x="5724175" y="2265929"/>
                </a:lnTo>
                <a:lnTo>
                  <a:pt x="5669829" y="2335401"/>
                </a:lnTo>
                <a:cubicBezTo>
                  <a:pt x="5651157" y="2366689"/>
                  <a:pt x="5624698" y="2407006"/>
                  <a:pt x="5612139" y="2453657"/>
                </a:cubicBezTo>
                <a:cubicBezTo>
                  <a:pt x="5613080" y="2462242"/>
                  <a:pt x="5589909" y="2606987"/>
                  <a:pt x="5594475" y="2615311"/>
                </a:cubicBezTo>
                <a:cubicBezTo>
                  <a:pt x="5543837" y="2727416"/>
                  <a:pt x="5569297" y="2670766"/>
                  <a:pt x="5536384" y="2755975"/>
                </a:cubicBezTo>
                <a:cubicBezTo>
                  <a:pt x="5489430" y="2846258"/>
                  <a:pt x="5525492" y="2766772"/>
                  <a:pt x="5485137" y="2848281"/>
                </a:cubicBezTo>
                <a:cubicBezTo>
                  <a:pt x="5448822" y="3003712"/>
                  <a:pt x="5363748" y="3103068"/>
                  <a:pt x="5325962" y="3162656"/>
                </a:cubicBezTo>
                <a:cubicBezTo>
                  <a:pt x="5253622" y="3181861"/>
                  <a:pt x="5277001" y="3245633"/>
                  <a:pt x="5243182" y="3288494"/>
                </a:cubicBezTo>
                <a:cubicBezTo>
                  <a:pt x="5294574" y="3300239"/>
                  <a:pt x="5188097" y="3332721"/>
                  <a:pt x="5237100" y="3363382"/>
                </a:cubicBezTo>
                <a:cubicBezTo>
                  <a:pt x="5229393" y="3370212"/>
                  <a:pt x="5220383" y="3375861"/>
                  <a:pt x="5210973" y="3381298"/>
                </a:cubicBezTo>
                <a:lnTo>
                  <a:pt x="5206067" y="3384167"/>
                </a:lnTo>
                <a:lnTo>
                  <a:pt x="5181176" y="3399028"/>
                </a:lnTo>
                <a:lnTo>
                  <a:pt x="5156932" y="3419249"/>
                </a:lnTo>
                <a:cubicBezTo>
                  <a:pt x="5149536" y="3427761"/>
                  <a:pt x="5143548" y="3438016"/>
                  <a:pt x="5139869" y="3450988"/>
                </a:cubicBezTo>
                <a:cubicBezTo>
                  <a:pt x="5146719" y="3504063"/>
                  <a:pt x="5059912" y="3541590"/>
                  <a:pt x="5071047" y="3608412"/>
                </a:cubicBezTo>
                <a:cubicBezTo>
                  <a:pt x="5070846" y="3631419"/>
                  <a:pt x="5043958" y="3693036"/>
                  <a:pt x="5022875" y="3698834"/>
                </a:cubicBezTo>
                <a:cubicBezTo>
                  <a:pt x="5013974" y="3710474"/>
                  <a:pt x="5013417" y="3727656"/>
                  <a:pt x="4993591" y="3727277"/>
                </a:cubicBezTo>
                <a:cubicBezTo>
                  <a:pt x="4968613" y="3729497"/>
                  <a:pt x="4982010" y="3786407"/>
                  <a:pt x="4960082" y="3770964"/>
                </a:cubicBezTo>
                <a:lnTo>
                  <a:pt x="4956970" y="3791475"/>
                </a:lnTo>
                <a:lnTo>
                  <a:pt x="4941856" y="3797112"/>
                </a:lnTo>
                <a:cubicBezTo>
                  <a:pt x="4926079" y="3802652"/>
                  <a:pt x="4914700" y="3807674"/>
                  <a:pt x="4913940" y="3820812"/>
                </a:cubicBezTo>
                <a:cubicBezTo>
                  <a:pt x="4892190" y="3833198"/>
                  <a:pt x="4833159" y="3861149"/>
                  <a:pt x="4811357" y="3871429"/>
                </a:cubicBezTo>
                <a:cubicBezTo>
                  <a:pt x="4797781" y="3865368"/>
                  <a:pt x="4792555" y="3877060"/>
                  <a:pt x="4783124" y="3882491"/>
                </a:cubicBezTo>
                <a:cubicBezTo>
                  <a:pt x="4766941" y="3880328"/>
                  <a:pt x="4731009" y="3914983"/>
                  <a:pt x="4724385" y="3930800"/>
                </a:cubicBezTo>
                <a:cubicBezTo>
                  <a:pt x="4713231" y="3980170"/>
                  <a:pt x="4642737" y="3980680"/>
                  <a:pt x="4632498" y="4019308"/>
                </a:cubicBezTo>
                <a:cubicBezTo>
                  <a:pt x="4626302" y="4027186"/>
                  <a:pt x="4619277" y="4032511"/>
                  <a:pt x="4611775" y="4036221"/>
                </a:cubicBezTo>
                <a:lnTo>
                  <a:pt x="4589341" y="4043087"/>
                </a:lnTo>
                <a:lnTo>
                  <a:pt x="4580109" y="4037991"/>
                </a:lnTo>
                <a:lnTo>
                  <a:pt x="4567969" y="4046064"/>
                </a:lnTo>
                <a:lnTo>
                  <a:pt x="4563776" y="4046606"/>
                </a:lnTo>
                <a:cubicBezTo>
                  <a:pt x="4555747" y="4047607"/>
                  <a:pt x="4547933" y="4048870"/>
                  <a:pt x="4540688" y="4051329"/>
                </a:cubicBezTo>
                <a:cubicBezTo>
                  <a:pt x="4565869" y="4086818"/>
                  <a:pt x="4483221" y="4078096"/>
                  <a:pt x="4515381" y="4101230"/>
                </a:cubicBezTo>
                <a:cubicBezTo>
                  <a:pt x="4479955" y="4120917"/>
                  <a:pt x="4519860" y="4137768"/>
                  <a:pt x="4464519" y="4129866"/>
                </a:cubicBezTo>
                <a:cubicBezTo>
                  <a:pt x="4421638" y="4159938"/>
                  <a:pt x="4317063" y="4224128"/>
                  <a:pt x="4258103" y="4281657"/>
                </a:cubicBezTo>
                <a:cubicBezTo>
                  <a:pt x="4226114" y="4312610"/>
                  <a:pt x="4157498" y="4425865"/>
                  <a:pt x="4110759" y="4475040"/>
                </a:cubicBezTo>
                <a:cubicBezTo>
                  <a:pt x="4061483" y="4509465"/>
                  <a:pt x="4039551" y="4565920"/>
                  <a:pt x="3977659" y="4576699"/>
                </a:cubicBezTo>
                <a:cubicBezTo>
                  <a:pt x="3932441" y="4611898"/>
                  <a:pt x="3975626" y="4646304"/>
                  <a:pt x="3839447" y="4686247"/>
                </a:cubicBezTo>
                <a:cubicBezTo>
                  <a:pt x="3580144" y="4740330"/>
                  <a:pt x="3329709" y="4787213"/>
                  <a:pt x="3160580" y="4816349"/>
                </a:cubicBezTo>
                <a:cubicBezTo>
                  <a:pt x="2991451" y="4845486"/>
                  <a:pt x="2914879" y="4858878"/>
                  <a:pt x="2824675" y="4861066"/>
                </a:cubicBezTo>
                <a:cubicBezTo>
                  <a:pt x="2734469" y="4863255"/>
                  <a:pt x="2739276" y="4877394"/>
                  <a:pt x="2704403" y="4872014"/>
                </a:cubicBezTo>
                <a:lnTo>
                  <a:pt x="2432833" y="5046782"/>
                </a:lnTo>
                <a:cubicBezTo>
                  <a:pt x="2305425" y="5066979"/>
                  <a:pt x="2054694" y="5159073"/>
                  <a:pt x="1930437" y="5242775"/>
                </a:cubicBezTo>
                <a:cubicBezTo>
                  <a:pt x="1899374" y="5263700"/>
                  <a:pt x="1874710" y="5286565"/>
                  <a:pt x="1853671" y="5310774"/>
                </a:cubicBezTo>
                <a:lnTo>
                  <a:pt x="1813576" y="5366218"/>
                </a:lnTo>
                <a:lnTo>
                  <a:pt x="1777372" y="5364302"/>
                </a:lnTo>
                <a:cubicBezTo>
                  <a:pt x="1762199" y="5364316"/>
                  <a:pt x="1747600" y="5364892"/>
                  <a:pt x="1733954" y="5365192"/>
                </a:cubicBezTo>
                <a:cubicBezTo>
                  <a:pt x="1757610" y="5412303"/>
                  <a:pt x="1664780" y="5350861"/>
                  <a:pt x="1672327" y="5408173"/>
                </a:cubicBezTo>
                <a:cubicBezTo>
                  <a:pt x="1662152" y="5406577"/>
                  <a:pt x="1652061" y="5403224"/>
                  <a:pt x="1641878" y="5399428"/>
                </a:cubicBezTo>
                <a:lnTo>
                  <a:pt x="1636543" y="5397470"/>
                </a:lnTo>
                <a:lnTo>
                  <a:pt x="1609237" y="5387733"/>
                </a:lnTo>
                <a:lnTo>
                  <a:pt x="1578208" y="5381908"/>
                </a:lnTo>
                <a:cubicBezTo>
                  <a:pt x="1566936" y="5381622"/>
                  <a:pt x="1555216" y="5383532"/>
                  <a:pt x="1542869" y="5388952"/>
                </a:cubicBezTo>
                <a:cubicBezTo>
                  <a:pt x="1506297" y="5428020"/>
                  <a:pt x="1422097" y="5384960"/>
                  <a:pt x="1377650" y="5436085"/>
                </a:cubicBezTo>
                <a:cubicBezTo>
                  <a:pt x="1359779" y="5450575"/>
                  <a:pt x="1295142" y="5469062"/>
                  <a:pt x="1277250" y="5456493"/>
                </a:cubicBezTo>
                <a:cubicBezTo>
                  <a:pt x="1262607" y="5457038"/>
                  <a:pt x="1249002" y="5467545"/>
                  <a:pt x="1236673" y="5452014"/>
                </a:cubicBezTo>
                <a:cubicBezTo>
                  <a:pt x="1219061" y="5434163"/>
                  <a:pt x="1183698" y="5480722"/>
                  <a:pt x="1181651" y="5453980"/>
                </a:cubicBezTo>
                <a:lnTo>
                  <a:pt x="1163851" y="5464636"/>
                </a:lnTo>
                <a:lnTo>
                  <a:pt x="1149882" y="5456568"/>
                </a:lnTo>
                <a:cubicBezTo>
                  <a:pt x="1135567" y="5447927"/>
                  <a:pt x="1124449" y="5442349"/>
                  <a:pt x="1113834" y="5450125"/>
                </a:cubicBezTo>
                <a:cubicBezTo>
                  <a:pt x="1090436" y="5441236"/>
                  <a:pt x="1031303" y="5413502"/>
                  <a:pt x="1009497" y="5403231"/>
                </a:cubicBezTo>
                <a:cubicBezTo>
                  <a:pt x="1005528" y="5388904"/>
                  <a:pt x="993185" y="5392315"/>
                  <a:pt x="982993" y="5388499"/>
                </a:cubicBezTo>
                <a:cubicBezTo>
                  <a:pt x="974358" y="5374641"/>
                  <a:pt x="924760" y="5368990"/>
                  <a:pt x="908345" y="5373950"/>
                </a:cubicBezTo>
                <a:cubicBezTo>
                  <a:pt x="863169" y="5396774"/>
                  <a:pt x="817902" y="5342732"/>
                  <a:pt x="781592" y="5359426"/>
                </a:cubicBezTo>
                <a:cubicBezTo>
                  <a:pt x="771573" y="5359661"/>
                  <a:pt x="762995" y="5357633"/>
                  <a:pt x="755358" y="5354209"/>
                </a:cubicBezTo>
                <a:lnTo>
                  <a:pt x="735782" y="5341278"/>
                </a:lnTo>
                <a:lnTo>
                  <a:pt x="733835" y="5330914"/>
                </a:lnTo>
                <a:lnTo>
                  <a:pt x="719882" y="5326690"/>
                </a:lnTo>
                <a:lnTo>
                  <a:pt x="716794" y="5323803"/>
                </a:lnTo>
                <a:cubicBezTo>
                  <a:pt x="710911" y="5318247"/>
                  <a:pt x="704963" y="5313024"/>
                  <a:pt x="698456" y="5309002"/>
                </a:cubicBezTo>
                <a:cubicBezTo>
                  <a:pt x="687114" y="5351013"/>
                  <a:pt x="641230" y="5281721"/>
                  <a:pt x="643860" y="5321249"/>
                </a:cubicBezTo>
                <a:cubicBezTo>
                  <a:pt x="606127" y="5306461"/>
                  <a:pt x="618532" y="5347963"/>
                  <a:pt x="589399" y="5300252"/>
                </a:cubicBezTo>
                <a:cubicBezTo>
                  <a:pt x="538911" y="5286324"/>
                  <a:pt x="422837" y="5246534"/>
                  <a:pt x="340938" y="5237683"/>
                </a:cubicBezTo>
                <a:cubicBezTo>
                  <a:pt x="296702" y="5232715"/>
                  <a:pt x="165679" y="5251892"/>
                  <a:pt x="98001" y="5247147"/>
                </a:cubicBezTo>
                <a:cubicBezTo>
                  <a:pt x="69043" y="5239103"/>
                  <a:pt x="40189" y="5239836"/>
                  <a:pt x="12611" y="5237471"/>
                </a:cubicBezTo>
                <a:lnTo>
                  <a:pt x="0" y="52351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3A6968-13A5-072A-3F6B-13A274474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256" y="615951"/>
            <a:ext cx="4774177" cy="2071590"/>
          </a:xfrm>
        </p:spPr>
        <p:txBody>
          <a:bodyPr anchor="b">
            <a:normAutofit/>
          </a:bodyPr>
          <a:lstStyle/>
          <a:p>
            <a:pPr algn="ctr"/>
            <a:r>
              <a:rPr lang="es-ES">
                <a:latin typeface="Segoe UI"/>
                <a:ea typeface="Batang"/>
                <a:cs typeface="Segoe UI"/>
              </a:rPr>
              <a:t>MILLENNIALS (1981-1996)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93DC6C-1BFD-4414-BF23-471C8831C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1305" y="3440576"/>
            <a:ext cx="3660078" cy="2505485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FBA468-7774-6376-BC1B-3814E5EA4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6415" y="615951"/>
            <a:ext cx="4601882" cy="56543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>
                <a:ea typeface="+mn-lt"/>
                <a:cs typeface="+mn-lt"/>
              </a:rPr>
              <a:t>¿Cómo describirían el ambiente laboral en su época comparado con el actual?</a:t>
            </a:r>
          </a:p>
          <a:p>
            <a:r>
              <a:rPr lang="es-ES" dirty="0">
                <a:ea typeface="+mn-lt"/>
                <a:cs typeface="+mn-lt"/>
              </a:rPr>
              <a:t>¿Han experimentado o presenciado discriminación en el trabajo en algún momento de sus vidas?</a:t>
            </a:r>
          </a:p>
          <a:p>
            <a:r>
              <a:rPr lang="es-ES" dirty="0">
                <a:ea typeface="+mn-lt"/>
                <a:cs typeface="+mn-lt"/>
              </a:rPr>
              <a:t>¿Qué expectativas tenían sobre su carrera profesional al inicio?</a:t>
            </a:r>
          </a:p>
          <a:p>
            <a:r>
              <a:rPr lang="es-ES" dirty="0">
                <a:ea typeface="+mn-lt"/>
                <a:cs typeface="+mn-lt"/>
              </a:rPr>
              <a:t>¿Cómo perciben las diferencias generacionales en el lugar de trabajo y cómo las manejan?</a:t>
            </a:r>
            <a:endParaRPr lang="es-ES" dirty="0"/>
          </a:p>
          <a:p>
            <a:r>
              <a:rPr lang="es-ES" dirty="0">
                <a:ea typeface="+mn-lt"/>
                <a:cs typeface="+mn-lt"/>
              </a:rPr>
              <a:t>¿Qué valoran más en un trabajo: salario, ambiente laboral, oportunidades de crecimiento, otros?</a:t>
            </a:r>
          </a:p>
          <a:p>
            <a:r>
              <a:rPr lang="es-ES" dirty="0">
                <a:ea typeface="+mn-lt"/>
                <a:cs typeface="+mn-lt"/>
              </a:rPr>
              <a:t>¿Qué impacto ha tenido la tecnología en su forma de trabajar?</a:t>
            </a:r>
          </a:p>
        </p:txBody>
      </p:sp>
      <p:pic>
        <p:nvPicPr>
          <p:cNvPr id="4" name="Imagen 3" descr="Millennials (Serie de TV 2021– ) - IMDb">
            <a:extLst>
              <a:ext uri="{FF2B5EF4-FFF2-40B4-BE49-F238E27FC236}">
                <a16:creationId xmlns:a16="http://schemas.microsoft.com/office/drawing/2014/main" id="{C256C35C-4CDF-119C-63DD-0F4F0F86C2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388" b="31334"/>
          <a:stretch/>
        </p:blipFill>
        <p:spPr>
          <a:xfrm>
            <a:off x="1398929" y="3555468"/>
            <a:ext cx="3434234" cy="2287123"/>
          </a:xfrm>
          <a:prstGeom prst="rect">
            <a:avLst/>
          </a:prstGeom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001928A5-13A8-4372-8A77-BCAAE555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57469" y="5753325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de WhatsApp 2024-04-28 a las 21.07.30_11ace90c">
            <a:hlinkClick r:id="" action="ppaction://media"/>
            <a:extLst>
              <a:ext uri="{FF2B5EF4-FFF2-40B4-BE49-F238E27FC236}">
                <a16:creationId xmlns:a16="http://schemas.microsoft.com/office/drawing/2014/main" id="{B6295766-ABDC-0DEE-ECEA-9228BE96D4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0589" y="268892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280F99-7DB6-F313-A488-6BBF67F3E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4476464" cy="1216024"/>
          </a:xfrm>
        </p:spPr>
        <p:txBody>
          <a:bodyPr>
            <a:normAutofit/>
          </a:bodyPr>
          <a:lstStyle/>
          <a:p>
            <a:r>
              <a:rPr lang="es-ES">
                <a:latin typeface="Segoe UI"/>
                <a:cs typeface="Segoe UI"/>
              </a:rPr>
              <a:t>GENERACIÓN Z (1997-2012)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7AFBB6-332F-8E59-FF19-9A09D0B27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163685"/>
            <a:ext cx="3875963" cy="41070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1300">
                <a:ea typeface="+mn-lt"/>
                <a:cs typeface="+mn-lt"/>
              </a:rPr>
              <a:t>¿Cuál ha sido su primera experiencia en el mundo laboral?</a:t>
            </a:r>
          </a:p>
          <a:p>
            <a:pPr>
              <a:lnSpc>
                <a:spcPct val="90000"/>
              </a:lnSpc>
            </a:pPr>
            <a:r>
              <a:rPr lang="es-ES" sz="1300">
                <a:ea typeface="+mn-lt"/>
                <a:cs typeface="+mn-lt"/>
              </a:rPr>
              <a:t> ¿Cómo ven el futuro del trabajo, teniendo en cuenta los cambios tecnológicos y sociales?</a:t>
            </a:r>
          </a:p>
          <a:p>
            <a:pPr>
              <a:lnSpc>
                <a:spcPct val="90000"/>
              </a:lnSpc>
            </a:pPr>
            <a:r>
              <a:rPr lang="es-ES" sz="1300">
                <a:ea typeface="+mn-lt"/>
                <a:cs typeface="+mn-lt"/>
              </a:rPr>
              <a:t> ¿Qué desafíos enfrentan al buscar empleo o iniciar una carrera profesional?</a:t>
            </a:r>
          </a:p>
          <a:p>
            <a:pPr>
              <a:lnSpc>
                <a:spcPct val="90000"/>
              </a:lnSpc>
            </a:pPr>
            <a:r>
              <a:rPr lang="es-ES" sz="1300">
                <a:ea typeface="+mn-lt"/>
                <a:cs typeface="+mn-lt"/>
              </a:rPr>
              <a:t> ¿Qué importancia le dan a la flexibilidad laboral y al equilibrio entre trabajo y vida personal?</a:t>
            </a:r>
          </a:p>
          <a:p>
            <a:pPr>
              <a:lnSpc>
                <a:spcPct val="90000"/>
              </a:lnSpc>
            </a:pPr>
            <a:r>
              <a:rPr lang="es-ES" sz="1300">
                <a:ea typeface="+mn-lt"/>
                <a:cs typeface="+mn-lt"/>
              </a:rPr>
              <a:t> ¿Cómo utilizan la tecnología en el ámbito laboral y qué impacto tiene en su productividad?</a:t>
            </a:r>
          </a:p>
          <a:p>
            <a:pPr>
              <a:lnSpc>
                <a:spcPct val="90000"/>
              </a:lnSpc>
            </a:pPr>
            <a:r>
              <a:rPr lang="es-ES" sz="1300">
                <a:ea typeface="+mn-lt"/>
                <a:cs typeface="+mn-lt"/>
              </a:rPr>
              <a:t>¿Cómo describirían el ambiente laboral en su época comparado con el actual?</a:t>
            </a:r>
            <a:endParaRPr lang="es-ES" sz="1300"/>
          </a:p>
          <a:p>
            <a:pPr>
              <a:lnSpc>
                <a:spcPct val="90000"/>
              </a:lnSpc>
            </a:pPr>
            <a:r>
              <a:rPr lang="es-ES" sz="1300">
                <a:ea typeface="+mn-lt"/>
                <a:cs typeface="+mn-lt"/>
              </a:rPr>
              <a:t>¿Han experimentado o presenciado discriminación en el trabajo en algún momento de sus vidas?</a:t>
            </a:r>
            <a:endParaRPr lang="es-ES" sz="1300"/>
          </a:p>
        </p:txBody>
      </p:sp>
      <p:pic>
        <p:nvPicPr>
          <p:cNvPr id="4" name="Imagen 3" descr="Cómo adaptar tu empresa a la llegada de la generación Z">
            <a:extLst>
              <a:ext uri="{FF2B5EF4-FFF2-40B4-BE49-F238E27FC236}">
                <a16:creationId xmlns:a16="http://schemas.microsoft.com/office/drawing/2014/main" id="{94DD6966-2A0B-CB97-A435-E97094799A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66" r="6423" b="1"/>
          <a:stretch/>
        </p:blipFill>
        <p:spPr>
          <a:xfrm>
            <a:off x="5251840" y="10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  <p:pic>
        <p:nvPicPr>
          <p:cNvPr id="5" name="Audio de WhatsApp 2024-04-28 a las 21.12.10_1b1dada1.dat">
            <a:hlinkClick r:id="" action="ppaction://media"/>
            <a:extLst>
              <a:ext uri="{FF2B5EF4-FFF2-40B4-BE49-F238E27FC236}">
                <a16:creationId xmlns:a16="http://schemas.microsoft.com/office/drawing/2014/main" id="{28E16603-D550-A692-6307-99C68E7B19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065" y="1600351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8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8F514A-81A1-90C0-9BA3-21DFFEB46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4476464" cy="1216024"/>
          </a:xfrm>
        </p:spPr>
        <p:txBody>
          <a:bodyPr>
            <a:normAutofit/>
          </a:bodyPr>
          <a:lstStyle/>
          <a:p>
            <a:r>
              <a:rPr lang="es-ES" dirty="0"/>
              <a:t>FIN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BF7B1E-559A-5A89-3435-4FDAF73DC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163685"/>
            <a:ext cx="3875963" cy="41070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Realizado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por</a:t>
            </a:r>
            <a:r>
              <a:rPr lang="en-US" dirty="0">
                <a:ea typeface="+mn-lt"/>
                <a:cs typeface="+mn-lt"/>
              </a:rPr>
              <a:t>              Juan Alberto Jiménez, Roberto </a:t>
            </a:r>
            <a:r>
              <a:rPr lang="en-US" dirty="0" err="1">
                <a:ea typeface="+mn-lt"/>
                <a:cs typeface="+mn-lt"/>
              </a:rPr>
              <a:t>Marchamalo</a:t>
            </a:r>
            <a:r>
              <a:rPr lang="en-US" dirty="0">
                <a:ea typeface="+mn-lt"/>
                <a:cs typeface="+mn-lt"/>
              </a:rPr>
              <a:t>,    Hugo Cortés, Adrián Exposito y Rodrigo Flores.</a:t>
            </a:r>
            <a:endParaRPr lang="es-ES" dirty="0"/>
          </a:p>
        </p:txBody>
      </p:sp>
      <p:pic>
        <p:nvPicPr>
          <p:cNvPr id="5" name="Picture 4" descr="Rosas blancas sobre fondo crema">
            <a:extLst>
              <a:ext uri="{FF2B5EF4-FFF2-40B4-BE49-F238E27FC236}">
                <a16:creationId xmlns:a16="http://schemas.microsoft.com/office/drawing/2014/main" id="{E2B0B531-9EB4-F6D6-61F6-F7E338038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81" r="2" b="2"/>
          <a:stretch/>
        </p:blipFill>
        <p:spPr>
          <a:xfrm>
            <a:off x="5251840" y="10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79413312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LightSeedRightStep">
      <a:dk1>
        <a:srgbClr val="000000"/>
      </a:dk1>
      <a:lt1>
        <a:srgbClr val="FFFFFF"/>
      </a:lt1>
      <a:dk2>
        <a:srgbClr val="242D41"/>
      </a:dk2>
      <a:lt2>
        <a:srgbClr val="E8E4E2"/>
      </a:lt2>
      <a:accent1>
        <a:srgbClr val="82A6BC"/>
      </a:accent1>
      <a:accent2>
        <a:srgbClr val="7F8BBA"/>
      </a:accent2>
      <a:accent3>
        <a:srgbClr val="A096C6"/>
      </a:accent3>
      <a:accent4>
        <a:srgbClr val="A37FBA"/>
      </a:accent4>
      <a:accent5>
        <a:srgbClr val="C492C2"/>
      </a:accent5>
      <a:accent6>
        <a:srgbClr val="BA7F9F"/>
      </a:accent6>
      <a:hlink>
        <a:srgbClr val="A6775B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8" baseType="lpstr">
      <vt:lpstr>ArchiveVTI</vt:lpstr>
      <vt:lpstr>Investigación de las Generaciones</vt:lpstr>
      <vt:lpstr>GENERACIÓN SILENCIOSA (1928-1945)</vt:lpstr>
      <vt:lpstr>GENERACIÓN BABY BOOMER (1946-1968)</vt:lpstr>
      <vt:lpstr>GENERACIÓN X (1969-1980)</vt:lpstr>
      <vt:lpstr>MILLENNIALS (1981-1996)</vt:lpstr>
      <vt:lpstr>GENERACIÓN Z (1997-2012)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146</cp:revision>
  <dcterms:created xsi:type="dcterms:W3CDTF">2024-04-28T20:14:10Z</dcterms:created>
  <dcterms:modified xsi:type="dcterms:W3CDTF">2024-04-28T21:28:44Z</dcterms:modified>
</cp:coreProperties>
</file>